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igA1peDP6If5t+yGQqoB7xFs/h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hu-H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ímdia" showMasterSp="0">
  <p:cSld name="1_Címdia">
    <p:bg>
      <p:bgPr>
        <a:solidFill>
          <a:schemeClr val="lt1"/>
        </a:solidFill>
      </p:bgPr>
    </p:bg>
    <p:spTree>
      <p:nvGrpSpPr>
        <p:cNvPr id="23" name="Shape 23"/>
        <p:cNvGrpSpPr/>
        <p:nvPr/>
      </p:nvGrpSpPr>
      <p:grpSpPr>
        <a:xfrm>
          <a:off x="0" y="0"/>
          <a:ext cx="0" cy="0"/>
          <a:chOff x="0" y="0"/>
          <a:chExt cx="0" cy="0"/>
        </a:xfrm>
      </p:grpSpPr>
      <p:sp>
        <p:nvSpPr>
          <p:cNvPr id="24" name="Google Shape;24;p23"/>
          <p:cNvSpPr/>
          <p:nvPr>
            <p:ph idx="2" type="pic"/>
          </p:nvPr>
        </p:nvSpPr>
        <p:spPr>
          <a:xfrm>
            <a:off x="86715" y="86714"/>
            <a:ext cx="12018572" cy="6684572"/>
          </a:xfrm>
          <a:prstGeom prst="rect">
            <a:avLst/>
          </a:prstGeom>
          <a:solidFill>
            <a:srgbClr val="D8D8D8"/>
          </a:solidFill>
          <a:ln>
            <a:noFill/>
          </a:ln>
        </p:spPr>
      </p:sp>
      <p:sp>
        <p:nvSpPr>
          <p:cNvPr id="25" name="Google Shape;25;p23"/>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3"/>
          <p:cNvSpPr txBox="1"/>
          <p:nvPr>
            <p:ph idx="1" type="subTitle"/>
          </p:nvPr>
        </p:nvSpPr>
        <p:spPr>
          <a:xfrm>
            <a:off x="2494607" y="3684672"/>
            <a:ext cx="5282503" cy="936000"/>
          </a:xfrm>
          <a:prstGeom prst="rect">
            <a:avLst/>
          </a:prstGeom>
          <a:solidFill>
            <a:schemeClr val="dk1">
              <a:alpha val="89803"/>
            </a:schemeClr>
          </a:solidFill>
          <a:ln>
            <a:noFill/>
          </a:ln>
        </p:spPr>
        <p:txBody>
          <a:bodyPr anchorCtr="0" anchor="t" bIns="0" lIns="216000" spcFirstLastPara="1" rIns="216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descr="Címdia elválasztója&#10;" id="27" name="Google Shape;27;p23"/>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28" name="Google Shape;28;p23"/>
          <p:cNvSpPr/>
          <p:nvPr>
            <p:ph idx="3" type="pic"/>
          </p:nvPr>
        </p:nvSpPr>
        <p:spPr>
          <a:xfrm>
            <a:off x="8065008" y="2587752"/>
            <a:ext cx="1344168" cy="704088"/>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k cím">
  <p:cSld name="Csak cím">
    <p:spTree>
      <p:nvGrpSpPr>
        <p:cNvPr id="187" name="Shape 187"/>
        <p:cNvGrpSpPr/>
        <p:nvPr/>
      </p:nvGrpSpPr>
      <p:grpSpPr>
        <a:xfrm>
          <a:off x="0" y="0"/>
          <a:ext cx="0" cy="0"/>
          <a:chOff x="0" y="0"/>
          <a:chExt cx="0" cy="0"/>
        </a:xfrm>
      </p:grpSpPr>
      <p:sp>
        <p:nvSpPr>
          <p:cNvPr id="188" name="Google Shape;188;p32"/>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32"/>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3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3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193" name="Google Shape;193;p32"/>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32"/>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32"/>
          <p:cNvSpPr/>
          <p:nvPr/>
        </p:nvSpPr>
        <p:spPr>
          <a:xfrm rot="-8263484">
            <a:off x="10313236" y="1084299"/>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32"/>
          <p:cNvSpPr/>
          <p:nvPr/>
        </p:nvSpPr>
        <p:spPr>
          <a:xfrm rot="5738060">
            <a:off x="9844293" y="1032301"/>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32"/>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oszlop bekeretezve">
  <p:cSld name="3 oszlop bekeretezve">
    <p:spTree>
      <p:nvGrpSpPr>
        <p:cNvPr id="198" name="Shape 198"/>
        <p:cNvGrpSpPr/>
        <p:nvPr/>
      </p:nvGrpSpPr>
      <p:grpSpPr>
        <a:xfrm>
          <a:off x="0" y="0"/>
          <a:ext cx="0" cy="0"/>
          <a:chOff x="0" y="0"/>
          <a:chExt cx="0" cy="0"/>
        </a:xfrm>
      </p:grpSpPr>
      <p:sp>
        <p:nvSpPr>
          <p:cNvPr id="199" name="Google Shape;199;p3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3"/>
          <p:cNvSpPr/>
          <p:nvPr>
            <p:ph idx="1" type="body"/>
          </p:nvPr>
        </p:nvSpPr>
        <p:spPr>
          <a:xfrm>
            <a:off x="744396" y="2463936"/>
            <a:ext cx="3726003" cy="3314545"/>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3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03" name="Google Shape;203;p33"/>
          <p:cNvSpPr/>
          <p:nvPr>
            <p:ph idx="2" type="body"/>
          </p:nvPr>
        </p:nvSpPr>
        <p:spPr>
          <a:xfrm>
            <a:off x="4613985" y="2463801"/>
            <a:ext cx="3726469" cy="33142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3"/>
          <p:cNvSpPr txBox="1"/>
          <p:nvPr>
            <p:ph idx="3" type="body"/>
          </p:nvPr>
        </p:nvSpPr>
        <p:spPr>
          <a:xfrm>
            <a:off x="8483985" y="2463801"/>
            <a:ext cx="2963619" cy="3314200"/>
          </a:xfrm>
          <a:prstGeom prst="rect">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3"/>
          <p:cNvSpPr txBox="1"/>
          <p:nvPr>
            <p:ph idx="4"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33"/>
          <p:cNvSpPr txBox="1"/>
          <p:nvPr>
            <p:ph idx="5" type="body"/>
          </p:nvPr>
        </p:nvSpPr>
        <p:spPr>
          <a:xfrm>
            <a:off x="744236" y="1647240"/>
            <a:ext cx="2975578" cy="6480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33"/>
          <p:cNvSpPr txBox="1"/>
          <p:nvPr>
            <p:ph idx="6" type="body"/>
          </p:nvPr>
        </p:nvSpPr>
        <p:spPr>
          <a:xfrm>
            <a:off x="4608336" y="1647040"/>
            <a:ext cx="2975578" cy="648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3"/>
          <p:cNvSpPr txBox="1"/>
          <p:nvPr>
            <p:ph idx="7" type="body"/>
          </p:nvPr>
        </p:nvSpPr>
        <p:spPr>
          <a:xfrm>
            <a:off x="8483986" y="1647240"/>
            <a:ext cx="2975578" cy="648000"/>
          </a:xfrm>
          <a:prstGeom prst="rect">
            <a:avLst/>
          </a:prstGeom>
          <a:noFill/>
          <a:ln cap="flat" cmpd="sng" w="9525">
            <a:solidFill>
              <a:schemeClr val="accent3"/>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öszönjük!" showMasterSp="0">
  <p:cSld name="1_Köszönjük!">
    <p:bg>
      <p:bgPr>
        <a:solidFill>
          <a:schemeClr val="lt1"/>
        </a:solidFill>
      </p:bgPr>
    </p:bg>
    <p:spTree>
      <p:nvGrpSpPr>
        <p:cNvPr id="209" name="Shape 209"/>
        <p:cNvGrpSpPr/>
        <p:nvPr/>
      </p:nvGrpSpPr>
      <p:grpSpPr>
        <a:xfrm>
          <a:off x="0" y="0"/>
          <a:ext cx="0" cy="0"/>
          <a:chOff x="0" y="0"/>
          <a:chExt cx="0" cy="0"/>
        </a:xfrm>
      </p:grpSpPr>
      <p:sp>
        <p:nvSpPr>
          <p:cNvPr id="210" name="Google Shape;210;p34"/>
          <p:cNvSpPr/>
          <p:nvPr>
            <p:ph idx="2" type="pic"/>
          </p:nvPr>
        </p:nvSpPr>
        <p:spPr>
          <a:xfrm>
            <a:off x="86715" y="86714"/>
            <a:ext cx="12018572" cy="6684572"/>
          </a:xfrm>
          <a:prstGeom prst="rect">
            <a:avLst/>
          </a:prstGeom>
          <a:solidFill>
            <a:srgbClr val="D8D8D8"/>
          </a:solidFill>
          <a:ln>
            <a:noFill/>
          </a:ln>
        </p:spPr>
      </p:sp>
      <p:sp>
        <p:nvSpPr>
          <p:cNvPr id="211" name="Google Shape;211;p34"/>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6600"/>
              <a:buFont typeface="Rockwell"/>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4"/>
          <p:cNvSpPr txBox="1"/>
          <p:nvPr>
            <p:ph idx="1" type="subTitle"/>
          </p:nvPr>
        </p:nvSpPr>
        <p:spPr>
          <a:xfrm>
            <a:off x="2494607" y="3684672"/>
            <a:ext cx="5282503" cy="1604172"/>
          </a:xfrm>
          <a:prstGeom prst="rect">
            <a:avLst/>
          </a:prstGeom>
          <a:solidFill>
            <a:schemeClr val="dk1">
              <a:alpha val="89803"/>
            </a:schemeClr>
          </a:solidFill>
          <a:ln>
            <a:noFill/>
          </a:ln>
        </p:spPr>
        <p:txBody>
          <a:bodyPr anchorCtr="0" anchor="t" bIns="0" lIns="216000" spcFirstLastPara="1" rIns="576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latin typeface="Rockwell"/>
                <a:ea typeface="Rockwell"/>
                <a:cs typeface="Rockwell"/>
                <a:sym typeface="Rockwe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13" name="Google Shape;213;p34"/>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214" name="Google Shape;214;p34"/>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34"/>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4"/>
          <p:cNvSpPr/>
          <p:nvPr>
            <p:ph idx="5" type="pic"/>
          </p:nvPr>
        </p:nvSpPr>
        <p:spPr>
          <a:xfrm>
            <a:off x="8065008" y="2587752"/>
            <a:ext cx="1344168" cy="704088"/>
          </a:xfrm>
          <a:prstGeom prst="rect">
            <a:avLst/>
          </a:prstGeom>
          <a:noFill/>
          <a:ln>
            <a:noFill/>
          </a:ln>
        </p:spPr>
      </p:sp>
      <p:sp>
        <p:nvSpPr>
          <p:cNvPr id="217" name="Google Shape;217;p34"/>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y kép és szöveg">
  <p:cSld name="Nagy kép és szöveg">
    <p:bg>
      <p:bgPr>
        <a:solidFill>
          <a:schemeClr val="lt1"/>
        </a:solidFill>
      </p:bgPr>
    </p:bg>
    <p:spTree>
      <p:nvGrpSpPr>
        <p:cNvPr id="218" name="Shape 218"/>
        <p:cNvGrpSpPr/>
        <p:nvPr/>
      </p:nvGrpSpPr>
      <p:grpSpPr>
        <a:xfrm>
          <a:off x="0" y="0"/>
          <a:ext cx="0" cy="0"/>
          <a:chOff x="0" y="0"/>
          <a:chExt cx="0" cy="0"/>
        </a:xfrm>
      </p:grpSpPr>
      <p:sp>
        <p:nvSpPr>
          <p:cNvPr id="219" name="Google Shape;219;p35"/>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5"/>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1" name="Google Shape;221;p3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
        <p:nvSpPr>
          <p:cNvPr id="222" name="Google Shape;222;p35"/>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223" name="Google Shape;223;p35"/>
          <p:cNvSpPr/>
          <p:nvPr>
            <p:ph idx="2" type="pic"/>
          </p:nvPr>
        </p:nvSpPr>
        <p:spPr>
          <a:xfrm>
            <a:off x="84000" y="86714"/>
            <a:ext cx="6009285" cy="3431187"/>
          </a:xfrm>
          <a:prstGeom prst="rect">
            <a:avLst/>
          </a:prstGeom>
          <a:solidFill>
            <a:srgbClr val="333333"/>
          </a:solidFill>
          <a:ln>
            <a:noFill/>
          </a:ln>
        </p:spPr>
      </p:sp>
      <p:sp>
        <p:nvSpPr>
          <p:cNvPr id="224" name="Google Shape;224;p35"/>
          <p:cNvSpPr txBox="1"/>
          <p:nvPr>
            <p:ph idx="3" type="body"/>
          </p:nvPr>
        </p:nvSpPr>
        <p:spPr>
          <a:xfrm>
            <a:off x="6464300" y="1152000"/>
            <a:ext cx="5307700" cy="4680000"/>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oszlop">
  <p:cSld name="3 oszlop">
    <p:spTree>
      <p:nvGrpSpPr>
        <p:cNvPr id="225" name="Shape 225"/>
        <p:cNvGrpSpPr/>
        <p:nvPr/>
      </p:nvGrpSpPr>
      <p:grpSpPr>
        <a:xfrm>
          <a:off x="0" y="0"/>
          <a:ext cx="0" cy="0"/>
          <a:chOff x="0" y="0"/>
          <a:chExt cx="0" cy="0"/>
        </a:xfrm>
      </p:grpSpPr>
      <p:sp>
        <p:nvSpPr>
          <p:cNvPr id="226" name="Google Shape;226;p3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6"/>
          <p:cNvSpPr txBox="1"/>
          <p:nvPr>
            <p:ph idx="1" type="body"/>
          </p:nvPr>
        </p:nvSpPr>
        <p:spPr>
          <a:xfrm>
            <a:off x="432000" y="1152000"/>
            <a:ext cx="360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3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30" name="Google Shape;230;p36"/>
          <p:cNvSpPr txBox="1"/>
          <p:nvPr>
            <p:ph idx="2" type="body"/>
          </p:nvPr>
        </p:nvSpPr>
        <p:spPr>
          <a:xfrm>
            <a:off x="430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6"/>
          <p:cNvSpPr txBox="1"/>
          <p:nvPr>
            <p:ph idx="3" type="body"/>
          </p:nvPr>
        </p:nvSpPr>
        <p:spPr>
          <a:xfrm>
            <a:off x="817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oszlop">
  <p:cSld name="5 oszlop">
    <p:spTree>
      <p:nvGrpSpPr>
        <p:cNvPr id="232" name="Shape 232"/>
        <p:cNvGrpSpPr/>
        <p:nvPr/>
      </p:nvGrpSpPr>
      <p:grpSpPr>
        <a:xfrm>
          <a:off x="0" y="0"/>
          <a:ext cx="0" cy="0"/>
          <a:chOff x="0" y="0"/>
          <a:chExt cx="0" cy="0"/>
        </a:xfrm>
      </p:grpSpPr>
      <p:sp>
        <p:nvSpPr>
          <p:cNvPr id="233" name="Google Shape;233;p3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7"/>
          <p:cNvSpPr txBox="1"/>
          <p:nvPr>
            <p:ph idx="1" type="body"/>
          </p:nvPr>
        </p:nvSpPr>
        <p:spPr>
          <a:xfrm>
            <a:off x="432000" y="1152000"/>
            <a:ext cx="216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37" name="Google Shape;237;p37"/>
          <p:cNvSpPr txBox="1"/>
          <p:nvPr>
            <p:ph idx="2" type="body"/>
          </p:nvPr>
        </p:nvSpPr>
        <p:spPr>
          <a:xfrm>
            <a:off x="2726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37"/>
          <p:cNvSpPr txBox="1"/>
          <p:nvPr>
            <p:ph idx="3" type="body"/>
          </p:nvPr>
        </p:nvSpPr>
        <p:spPr>
          <a:xfrm>
            <a:off x="502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37"/>
          <p:cNvSpPr txBox="1"/>
          <p:nvPr>
            <p:ph idx="4" type="body"/>
          </p:nvPr>
        </p:nvSpPr>
        <p:spPr>
          <a:xfrm>
            <a:off x="7316412" y="1148060"/>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37"/>
          <p:cNvSpPr txBox="1"/>
          <p:nvPr>
            <p:ph idx="5" type="body"/>
          </p:nvPr>
        </p:nvSpPr>
        <p:spPr>
          <a:xfrm>
            <a:off x="961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y számok 2. lehetőség">
  <p:cSld name="Nagy számok 2. lehetőség">
    <p:spTree>
      <p:nvGrpSpPr>
        <p:cNvPr id="241" name="Shape 241"/>
        <p:cNvGrpSpPr/>
        <p:nvPr/>
      </p:nvGrpSpPr>
      <p:grpSpPr>
        <a:xfrm>
          <a:off x="0" y="0"/>
          <a:ext cx="0" cy="0"/>
          <a:chOff x="0" y="0"/>
          <a:chExt cx="0" cy="0"/>
        </a:xfrm>
      </p:grpSpPr>
      <p:sp>
        <p:nvSpPr>
          <p:cNvPr id="242" name="Google Shape;242;p38"/>
          <p:cNvSpPr/>
          <p:nvPr>
            <p:ph idx="1" type="body"/>
          </p:nvPr>
        </p:nvSpPr>
        <p:spPr>
          <a:xfrm>
            <a:off x="890706" y="1579984"/>
            <a:ext cx="4348065" cy="4348065"/>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latin typeface="Calibri"/>
                <a:ea typeface="Calibri"/>
                <a:cs typeface="Calibri"/>
                <a:sym typeface="Calibri"/>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8"/>
          <p:cNvSpPr/>
          <p:nvPr>
            <p:ph idx="2" type="body"/>
          </p:nvPr>
        </p:nvSpPr>
        <p:spPr>
          <a:xfrm>
            <a:off x="4739330" y="1754721"/>
            <a:ext cx="3998591" cy="3998591"/>
          </a:xfrm>
          <a:prstGeom prst="ellipse">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8"/>
          <p:cNvSpPr/>
          <p:nvPr>
            <p:ph idx="3" type="body"/>
          </p:nvPr>
        </p:nvSpPr>
        <p:spPr>
          <a:xfrm>
            <a:off x="8238481" y="2193897"/>
            <a:ext cx="3120238" cy="3120238"/>
          </a:xfrm>
          <a:prstGeom prst="ellipse">
            <a:avLst/>
          </a:prstGeom>
          <a:no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38"/>
          <p:cNvSpPr/>
          <p:nvPr/>
        </p:nvSpPr>
        <p:spPr>
          <a:xfrm>
            <a:off x="4740115" y="2772299"/>
            <a:ext cx="494967" cy="1963434"/>
          </a:xfrm>
          <a:custGeom>
            <a:rect b="b" l="l" r="r" t="t"/>
            <a:pathLst>
              <a:path extrusionOk="0" h="1963434" w="494967">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6" name="Google Shape;246;p38"/>
          <p:cNvSpPr/>
          <p:nvPr/>
        </p:nvSpPr>
        <p:spPr>
          <a:xfrm>
            <a:off x="8245937" y="2863999"/>
            <a:ext cx="491664" cy="1780035"/>
          </a:xfrm>
          <a:custGeom>
            <a:rect b="b" l="l" r="r" t="t"/>
            <a:pathLst>
              <a:path extrusionOk="0" h="1780035" w="491664">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38"/>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38"/>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38"/>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38"/>
          <p:cNvSpPr/>
          <p:nvPr/>
        </p:nvSpPr>
        <p:spPr>
          <a:xfrm rot="-8263484">
            <a:off x="137666" y="5349121"/>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38"/>
          <p:cNvSpPr/>
          <p:nvPr/>
        </p:nvSpPr>
        <p:spPr>
          <a:xfrm rot="5738060">
            <a:off x="100722" y="596209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38"/>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4" name="Google Shape;254;p3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3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3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57" name="Google Shape;257;p38"/>
          <p:cNvSpPr/>
          <p:nvPr/>
        </p:nvSpPr>
        <p:spPr>
          <a:xfrm rot="3693105">
            <a:off x="270909" y="5041123"/>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8" name="Google Shape;258;p38"/>
          <p:cNvSpPr txBox="1"/>
          <p:nvPr>
            <p:ph idx="4" type="body"/>
          </p:nvPr>
        </p:nvSpPr>
        <p:spPr>
          <a:xfrm>
            <a:off x="1364343" y="2505766"/>
            <a:ext cx="3374987"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sz="8000">
                <a:latin typeface="Rockwell"/>
                <a:ea typeface="Rockwell"/>
                <a:cs typeface="Rockwell"/>
                <a:sym typeface="Rockwell"/>
              </a:defRPr>
            </a:lvl1pPr>
            <a:lvl2pPr indent="-228600" lvl="1" marL="914400" algn="l">
              <a:lnSpc>
                <a:spcPct val="90000"/>
              </a:lnSpc>
              <a:spcBef>
                <a:spcPts val="500"/>
              </a:spcBef>
              <a:spcAft>
                <a:spcPts val="0"/>
              </a:spcAft>
              <a:buClr>
                <a:srgbClr val="3F3F3F"/>
              </a:buClr>
              <a:buSzPts val="8000"/>
              <a:buNone/>
              <a:defRPr sz="8000">
                <a:latin typeface="Rockwell"/>
                <a:ea typeface="Rockwell"/>
                <a:cs typeface="Rockwell"/>
                <a:sym typeface="Rockwell"/>
              </a:defRPr>
            </a:lvl2pPr>
            <a:lvl3pPr indent="-228600" lvl="2" marL="1371600" algn="l">
              <a:lnSpc>
                <a:spcPct val="90000"/>
              </a:lnSpc>
              <a:spcBef>
                <a:spcPts val="500"/>
              </a:spcBef>
              <a:spcAft>
                <a:spcPts val="0"/>
              </a:spcAft>
              <a:buClr>
                <a:srgbClr val="3F3F3F"/>
              </a:buClr>
              <a:buSzPts val="8000"/>
              <a:buNone/>
              <a:defRPr sz="8000">
                <a:latin typeface="Rockwell"/>
                <a:ea typeface="Rockwell"/>
                <a:cs typeface="Rockwell"/>
                <a:sym typeface="Rockwell"/>
              </a:defRPr>
            </a:lvl3pPr>
            <a:lvl4pPr indent="-228600" lvl="3" marL="1828800" algn="l">
              <a:lnSpc>
                <a:spcPct val="90000"/>
              </a:lnSpc>
              <a:spcBef>
                <a:spcPts val="500"/>
              </a:spcBef>
              <a:spcAft>
                <a:spcPts val="0"/>
              </a:spcAft>
              <a:buClr>
                <a:srgbClr val="3F3F3F"/>
              </a:buClr>
              <a:buSzPts val="8000"/>
              <a:buNone/>
              <a:defRPr sz="8000">
                <a:latin typeface="Rockwell"/>
                <a:ea typeface="Rockwell"/>
                <a:cs typeface="Rockwell"/>
                <a:sym typeface="Rockwell"/>
              </a:defRPr>
            </a:lvl4pPr>
            <a:lvl5pPr indent="-228600" lvl="4" marL="2286000" algn="l">
              <a:lnSpc>
                <a:spcPct val="90000"/>
              </a:lnSpc>
              <a:spcBef>
                <a:spcPts val="500"/>
              </a:spcBef>
              <a:spcAft>
                <a:spcPts val="0"/>
              </a:spcAft>
              <a:buClr>
                <a:srgbClr val="3F3F3F"/>
              </a:buClr>
              <a:buSzPts val="8000"/>
              <a:buNone/>
              <a:defRPr sz="8000">
                <a:latin typeface="Rockwell"/>
                <a:ea typeface="Rockwell"/>
                <a:cs typeface="Rockwell"/>
                <a:sym typeface="Rockwe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8"/>
          <p:cNvSpPr txBox="1"/>
          <p:nvPr>
            <p:ph idx="5" type="body"/>
          </p:nvPr>
        </p:nvSpPr>
        <p:spPr>
          <a:xfrm>
            <a:off x="5212968" y="2505766"/>
            <a:ext cx="3025513"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8"/>
          <p:cNvSpPr txBox="1"/>
          <p:nvPr>
            <p:ph idx="6" type="body"/>
          </p:nvPr>
        </p:nvSpPr>
        <p:spPr>
          <a:xfrm>
            <a:off x="8737600" y="2490630"/>
            <a:ext cx="2090738" cy="90096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8"/>
          <p:cNvSpPr txBox="1"/>
          <p:nvPr>
            <p:ph idx="7" type="body"/>
          </p:nvPr>
        </p:nvSpPr>
        <p:spPr>
          <a:xfrm>
            <a:off x="1820138" y="4015478"/>
            <a:ext cx="2489200"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38"/>
          <p:cNvSpPr txBox="1"/>
          <p:nvPr>
            <p:ph idx="8" type="body"/>
          </p:nvPr>
        </p:nvSpPr>
        <p:spPr>
          <a:xfrm>
            <a:off x="5481124" y="4015478"/>
            <a:ext cx="2489200" cy="101123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8"/>
          <p:cNvSpPr txBox="1"/>
          <p:nvPr>
            <p:ph idx="9" type="body"/>
          </p:nvPr>
        </p:nvSpPr>
        <p:spPr>
          <a:xfrm>
            <a:off x="8737600" y="4015478"/>
            <a:ext cx="2090738"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Összehasonlítás">
  <p:cSld name="Összehasonlítás">
    <p:spTree>
      <p:nvGrpSpPr>
        <p:cNvPr id="264" name="Shape 264"/>
        <p:cNvGrpSpPr/>
        <p:nvPr/>
      </p:nvGrpSpPr>
      <p:grpSpPr>
        <a:xfrm>
          <a:off x="0" y="0"/>
          <a:ext cx="0" cy="0"/>
          <a:chOff x="0" y="0"/>
          <a:chExt cx="0" cy="0"/>
        </a:xfrm>
      </p:grpSpPr>
      <p:sp>
        <p:nvSpPr>
          <p:cNvPr id="265" name="Google Shape;265;p3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39"/>
          <p:cNvSpPr txBox="1"/>
          <p:nvPr>
            <p:ph idx="1" type="body"/>
          </p:nvPr>
        </p:nvSpPr>
        <p:spPr>
          <a:xfrm>
            <a:off x="432000" y="1152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7" name="Google Shape;267;p39"/>
          <p:cNvSpPr txBox="1"/>
          <p:nvPr>
            <p:ph idx="2" type="body"/>
          </p:nvPr>
        </p:nvSpPr>
        <p:spPr>
          <a:xfrm>
            <a:off x="432000" y="1584000"/>
            <a:ext cx="5472000" cy="460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3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3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70" name="Google Shape;270;p39"/>
          <p:cNvSpPr txBox="1"/>
          <p:nvPr>
            <p:ph idx="3" type="body"/>
          </p:nvPr>
        </p:nvSpPr>
        <p:spPr>
          <a:xfrm>
            <a:off x="6299887" y="1584325"/>
            <a:ext cx="5472113" cy="46069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9"/>
          <p:cNvSpPr txBox="1"/>
          <p:nvPr>
            <p:ph idx="4" type="body"/>
          </p:nvPr>
        </p:nvSpPr>
        <p:spPr>
          <a:xfrm>
            <a:off x="6300000" y="1152525"/>
            <a:ext cx="5472000" cy="3587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achely">
  <p:cSld name="Piachely">
    <p:spTree>
      <p:nvGrpSpPr>
        <p:cNvPr id="272" name="Shape 272"/>
        <p:cNvGrpSpPr/>
        <p:nvPr/>
      </p:nvGrpSpPr>
      <p:grpSpPr>
        <a:xfrm>
          <a:off x="0" y="0"/>
          <a:ext cx="0" cy="0"/>
          <a:chOff x="0" y="0"/>
          <a:chExt cx="0" cy="0"/>
        </a:xfrm>
      </p:grpSpPr>
      <p:sp>
        <p:nvSpPr>
          <p:cNvPr id="273" name="Google Shape;273;p40"/>
          <p:cNvSpPr/>
          <p:nvPr/>
        </p:nvSpPr>
        <p:spPr>
          <a:xfrm rot="4308689">
            <a:off x="9605830" y="-345925"/>
            <a:ext cx="2706415" cy="2832124"/>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4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4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cxnSp>
        <p:nvCxnSpPr>
          <p:cNvPr id="277" name="Google Shape;277;p40"/>
          <p:cNvCxnSpPr/>
          <p:nvPr/>
        </p:nvCxnSpPr>
        <p:spPr>
          <a:xfrm>
            <a:off x="6096000" y="1319756"/>
            <a:ext cx="0" cy="4369844"/>
          </a:xfrm>
          <a:prstGeom prst="straightConnector1">
            <a:avLst/>
          </a:prstGeom>
          <a:noFill/>
          <a:ln cap="flat" cmpd="sng" w="9525">
            <a:solidFill>
              <a:srgbClr val="D8D8D8"/>
            </a:solidFill>
            <a:prstDash val="solid"/>
            <a:miter lim="800000"/>
            <a:headEnd len="med" w="med" type="triangle"/>
            <a:tailEnd len="med" w="med" type="triangle"/>
          </a:ln>
        </p:spPr>
      </p:cxnSp>
      <p:cxnSp>
        <p:nvCxnSpPr>
          <p:cNvPr id="278" name="Google Shape;278;p40"/>
          <p:cNvCxnSpPr/>
          <p:nvPr/>
        </p:nvCxnSpPr>
        <p:spPr>
          <a:xfrm rot="10800000">
            <a:off x="432000" y="3504678"/>
            <a:ext cx="11340000" cy="0"/>
          </a:xfrm>
          <a:prstGeom prst="straightConnector1">
            <a:avLst/>
          </a:prstGeom>
          <a:noFill/>
          <a:ln cap="flat" cmpd="sng" w="9525">
            <a:solidFill>
              <a:srgbClr val="D8D8D8"/>
            </a:solidFill>
            <a:prstDash val="solid"/>
            <a:miter lim="800000"/>
            <a:headEnd len="med" w="med" type="triangle"/>
            <a:tailEnd len="med" w="med" type="triangle"/>
          </a:ln>
        </p:spPr>
      </p:cxnSp>
      <p:sp>
        <p:nvSpPr>
          <p:cNvPr id="279" name="Google Shape;279;p40"/>
          <p:cNvSpPr txBox="1"/>
          <p:nvPr>
            <p:ph idx="1" type="body"/>
          </p:nvPr>
        </p:nvSpPr>
        <p:spPr>
          <a:xfrm>
            <a:off x="5112000" y="951013"/>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40"/>
          <p:cNvSpPr txBox="1"/>
          <p:nvPr>
            <p:ph idx="2" type="body"/>
          </p:nvPr>
        </p:nvSpPr>
        <p:spPr>
          <a:xfrm>
            <a:off x="5106000" y="5857570"/>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40"/>
          <p:cNvSpPr txBox="1"/>
          <p:nvPr>
            <p:ph idx="3" type="body"/>
          </p:nvPr>
        </p:nvSpPr>
        <p:spPr>
          <a:xfrm>
            <a:off x="432000" y="3187823"/>
            <a:ext cx="1980000" cy="25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40"/>
          <p:cNvSpPr txBox="1"/>
          <p:nvPr>
            <p:ph idx="4" type="body"/>
          </p:nvPr>
        </p:nvSpPr>
        <p:spPr>
          <a:xfrm>
            <a:off x="9792001" y="3187823"/>
            <a:ext cx="1980000" cy="2520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Ütemterv">
  <p:cSld name="Ütemterv">
    <p:spTree>
      <p:nvGrpSpPr>
        <p:cNvPr id="283" name="Shape 283"/>
        <p:cNvGrpSpPr/>
        <p:nvPr/>
      </p:nvGrpSpPr>
      <p:grpSpPr>
        <a:xfrm>
          <a:off x="0" y="0"/>
          <a:ext cx="0" cy="0"/>
          <a:chOff x="0" y="0"/>
          <a:chExt cx="0" cy="0"/>
        </a:xfrm>
      </p:grpSpPr>
      <p:sp>
        <p:nvSpPr>
          <p:cNvPr id="284" name="Google Shape;284;p4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4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4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287" name="Google Shape;287;p41"/>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88" name="Google Shape;288;p41"/>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289" name="Google Shape;289;p41"/>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41"/>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41"/>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41"/>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41"/>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41"/>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41"/>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41"/>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41"/>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41"/>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41"/>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41"/>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41"/>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41"/>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41"/>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41"/>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41"/>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41"/>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41"/>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41"/>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41"/>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41"/>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41"/>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41"/>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41"/>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41"/>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41"/>
          <p:cNvSpPr txBox="1"/>
          <p:nvPr>
            <p:ph idx="31" type="body"/>
          </p:nvPr>
        </p:nvSpPr>
        <p:spPr>
          <a:xfrm>
            <a:off x="5360988" y="2190750"/>
            <a:ext cx="1793875" cy="561975"/>
          </a:xfrm>
          <a:prstGeom prst="rect">
            <a:avLst/>
          </a:prstGeom>
          <a:noFill/>
          <a:ln>
            <a:noFill/>
          </a:ln>
        </p:spPr>
        <p:txBody>
          <a:bodyPr anchorCtr="0" anchor="t" bIns="0" lIns="0" spcFirstLastPara="1" rIns="0" wrap="square" tIns="36000">
            <a:noAutofit/>
          </a:bodyPr>
          <a:lstStyle>
            <a:lvl1pPr indent="-228600" lvl="0" marL="457200" algn="ctr">
              <a:lnSpc>
                <a:spcPct val="90000"/>
              </a:lnSpc>
              <a:spcBef>
                <a:spcPts val="1000"/>
              </a:spcBef>
              <a:spcAft>
                <a:spcPts val="0"/>
              </a:spcAft>
              <a:buClr>
                <a:srgbClr val="3F3F3F"/>
              </a:buClr>
              <a:buSzPts val="1600"/>
              <a:buNone/>
              <a:defRPr b="1" sz="16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1"/>
          <p:cNvSpPr txBox="1"/>
          <p:nvPr>
            <p:ph idx="32" type="body"/>
          </p:nvPr>
        </p:nvSpPr>
        <p:spPr>
          <a:xfrm>
            <a:off x="5395728" y="2531196"/>
            <a:ext cx="1724394" cy="185808"/>
          </a:xfrm>
          <a:prstGeom prst="rect">
            <a:avLst/>
          </a:prstGeom>
          <a:solidFill>
            <a:srgbClr val="F2F2F2"/>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1200"/>
              <a:buNone/>
              <a:defRPr sz="12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ális termék">
  <p:cSld name="Digitális termék">
    <p:spTree>
      <p:nvGrpSpPr>
        <p:cNvPr id="29" name="Shape 29"/>
        <p:cNvGrpSpPr/>
        <p:nvPr/>
      </p:nvGrpSpPr>
      <p:grpSpPr>
        <a:xfrm>
          <a:off x="0" y="0"/>
          <a:ext cx="0" cy="0"/>
          <a:chOff x="0" y="0"/>
          <a:chExt cx="0" cy="0"/>
        </a:xfrm>
      </p:grpSpPr>
      <p:sp>
        <p:nvSpPr>
          <p:cNvPr id="30" name="Google Shape;30;p24"/>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24"/>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24"/>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 name="Google Shape;33;p24"/>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 name="Google Shape;34;p24"/>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24"/>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 name="Google Shape;36;p24"/>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24"/>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24"/>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24"/>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24"/>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 name="Google Shape;41;p24"/>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24"/>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 name="Google Shape;43;p24"/>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4" name="Google Shape;44;p24"/>
          <p:cNvGrpSpPr/>
          <p:nvPr/>
        </p:nvGrpSpPr>
        <p:grpSpPr>
          <a:xfrm>
            <a:off x="3383603" y="1013721"/>
            <a:ext cx="7749965" cy="5100743"/>
            <a:chOff x="510812" y="938373"/>
            <a:chExt cx="8073393" cy="5313612"/>
          </a:xfrm>
        </p:grpSpPr>
        <p:sp>
          <p:nvSpPr>
            <p:cNvPr id="45" name="Google Shape;45;p24"/>
            <p:cNvSpPr/>
            <p:nvPr/>
          </p:nvSpPr>
          <p:spPr>
            <a:xfrm>
              <a:off x="877709" y="938373"/>
              <a:ext cx="7339600" cy="5234482"/>
            </a:xfrm>
            <a:prstGeom prst="round2SameRect">
              <a:avLst>
                <a:gd fmla="val 5601" name="adj1"/>
                <a:gd fmla="val 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 name="Google Shape;46;p24"/>
            <p:cNvSpPr/>
            <p:nvPr/>
          </p:nvSpPr>
          <p:spPr>
            <a:xfrm>
              <a:off x="930758" y="995668"/>
              <a:ext cx="7233502" cy="5177187"/>
            </a:xfrm>
            <a:prstGeom prst="round2SameRect">
              <a:avLst>
                <a:gd fmla="val 4499"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 name="Google Shape;47;p24"/>
            <p:cNvSpPr/>
            <p:nvPr/>
          </p:nvSpPr>
          <p:spPr>
            <a:xfrm rot="-5400000">
              <a:off x="2264894" y="295974"/>
              <a:ext cx="4565229" cy="6599909"/>
            </a:xfrm>
            <a:prstGeom prst="roundRect">
              <a:avLst>
                <a:gd fmla="val 1476" name="adj"/>
              </a:avLst>
            </a:prstGeom>
            <a:solidFill>
              <a:schemeClr val="lt1"/>
            </a:solidFill>
            <a:ln cap="flat" cmpd="sng" w="9525">
              <a:solidFill>
                <a:srgbClr val="D2CD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24"/>
            <p:cNvSpPr/>
            <p:nvPr/>
          </p:nvSpPr>
          <p:spPr>
            <a:xfrm rot="10800000">
              <a:off x="510812" y="5998253"/>
              <a:ext cx="8073393" cy="248975"/>
            </a:xfrm>
            <a:prstGeom prst="round2SameRect">
              <a:avLst>
                <a:gd fmla="val 50000"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 name="Google Shape;49;p24"/>
            <p:cNvSpPr/>
            <p:nvPr/>
          </p:nvSpPr>
          <p:spPr>
            <a:xfrm>
              <a:off x="3668019" y="6206338"/>
              <a:ext cx="1758981" cy="45647"/>
            </a:xfrm>
            <a:prstGeom prst="round2SameRect">
              <a:avLst>
                <a:gd fmla="val 50000" name="adj1"/>
                <a:gd fmla="val 0" name="adj2"/>
              </a:avLst>
            </a:prstGeom>
            <a:gradFill>
              <a:gsLst>
                <a:gs pos="0">
                  <a:srgbClr val="000000">
                    <a:alpha val="0"/>
                  </a:srgbClr>
                </a:gs>
                <a:gs pos="100000">
                  <a:srgbClr val="000000">
                    <a:alpha val="3098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 name="Google Shape;50;p24"/>
            <p:cNvSpPr/>
            <p:nvPr/>
          </p:nvSpPr>
          <p:spPr>
            <a:xfrm rot="-5400000">
              <a:off x="4660498" y="1119143"/>
              <a:ext cx="48680" cy="486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24"/>
            <p:cNvSpPr/>
            <p:nvPr/>
          </p:nvSpPr>
          <p:spPr>
            <a:xfrm rot="-5400000">
              <a:off x="4505961" y="1106017"/>
              <a:ext cx="83096" cy="83096"/>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24"/>
            <p:cNvSpPr/>
            <p:nvPr/>
          </p:nvSpPr>
          <p:spPr>
            <a:xfrm rot="-5400000">
              <a:off x="4524686" y="1124741"/>
              <a:ext cx="45647" cy="45647"/>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3" name="Google Shape;53;p24"/>
          <p:cNvSpPr txBox="1"/>
          <p:nvPr>
            <p:ph idx="1" type="body"/>
          </p:nvPr>
        </p:nvSpPr>
        <p:spPr>
          <a:xfrm>
            <a:off x="432000" y="1152000"/>
            <a:ext cx="2951603" cy="219623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800"/>
              <a:buNone/>
              <a:defRPr sz="2800">
                <a:solidFill>
                  <a:srgbClr val="3F3F3F"/>
                </a:solidFill>
              </a:defRPr>
            </a:lvl1pPr>
            <a:lvl2pPr indent="-228600" lvl="1" marL="914400" algn="l">
              <a:lnSpc>
                <a:spcPct val="90000"/>
              </a:lnSpc>
              <a:spcBef>
                <a:spcPts val="500"/>
              </a:spcBef>
              <a:spcAft>
                <a:spcPts val="0"/>
              </a:spcAft>
              <a:buClr>
                <a:srgbClr val="3F3F3F"/>
              </a:buClr>
              <a:buSzPts val="2400"/>
              <a:buNone/>
              <a:defRPr sz="2400">
                <a:solidFill>
                  <a:srgbClr val="3F3F3F"/>
                </a:solidFill>
              </a:defRPr>
            </a:lvl2pPr>
            <a:lvl3pPr indent="-228600" lvl="2" marL="1371600" algn="l">
              <a:lnSpc>
                <a:spcPct val="90000"/>
              </a:lnSpc>
              <a:spcBef>
                <a:spcPts val="500"/>
              </a:spcBef>
              <a:spcAft>
                <a:spcPts val="0"/>
              </a:spcAft>
              <a:buClr>
                <a:srgbClr val="3F3F3F"/>
              </a:buClr>
              <a:buSzPts val="2000"/>
              <a:buNone/>
              <a:defRPr sz="2000">
                <a:solidFill>
                  <a:srgbClr val="3F3F3F"/>
                </a:solidFill>
              </a:defRPr>
            </a:lvl3pPr>
            <a:lvl4pPr indent="-228600" lvl="3" marL="1828800" algn="l">
              <a:lnSpc>
                <a:spcPct val="90000"/>
              </a:lnSpc>
              <a:spcBef>
                <a:spcPts val="500"/>
              </a:spcBef>
              <a:spcAft>
                <a:spcPts val="0"/>
              </a:spcAft>
              <a:buClr>
                <a:srgbClr val="3F3F3F"/>
              </a:buClr>
              <a:buSzPts val="2000"/>
              <a:buNone/>
              <a:defRPr sz="2000">
                <a:solidFill>
                  <a:srgbClr val="3F3F3F"/>
                </a:solidFill>
              </a:defRPr>
            </a:lvl4pPr>
            <a:lvl5pPr indent="-228600" lvl="4" marL="2286000" algn="l">
              <a:lnSpc>
                <a:spcPct val="90000"/>
              </a:lnSpc>
              <a:spcBef>
                <a:spcPts val="500"/>
              </a:spcBef>
              <a:spcAft>
                <a:spcPts val="0"/>
              </a:spcAft>
              <a:buClr>
                <a:srgbClr val="3F3F3F"/>
              </a:buClr>
              <a:buSzPts val="2000"/>
              <a:buNone/>
              <a:defRPr sz="20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57" name="Google Shape;57;p24"/>
          <p:cNvSpPr/>
          <p:nvPr>
            <p:ph idx="2" type="pic"/>
          </p:nvPr>
        </p:nvSpPr>
        <p:spPr>
          <a:xfrm>
            <a:off x="4092796" y="1376357"/>
            <a:ext cx="6333545" cy="4379625"/>
          </a:xfrm>
          <a:prstGeom prst="roundRect">
            <a:avLst>
              <a:gd fmla="val 1356" name="adj"/>
            </a:avLst>
          </a:prstGeom>
          <a:solidFill>
            <a:srgbClr val="F2F2F2"/>
          </a:solidFill>
          <a:ln>
            <a:noFill/>
          </a:ln>
        </p:spPr>
      </p:sp>
      <p:sp>
        <p:nvSpPr>
          <p:cNvPr id="58" name="Google Shape;58;p24"/>
          <p:cNvSpPr txBox="1"/>
          <p:nvPr>
            <p:ph idx="3" type="body"/>
          </p:nvPr>
        </p:nvSpPr>
        <p:spPr>
          <a:xfrm>
            <a:off x="431800" y="3509766"/>
            <a:ext cx="2951163" cy="232270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pat 6 tag">
  <p:cSld name="Csapat 6 tag">
    <p:spTree>
      <p:nvGrpSpPr>
        <p:cNvPr id="317" name="Shape 317"/>
        <p:cNvGrpSpPr/>
        <p:nvPr/>
      </p:nvGrpSpPr>
      <p:grpSpPr>
        <a:xfrm>
          <a:off x="0" y="0"/>
          <a:ext cx="0" cy="0"/>
          <a:chOff x="0" y="0"/>
          <a:chExt cx="0" cy="0"/>
        </a:xfrm>
      </p:grpSpPr>
      <p:sp>
        <p:nvSpPr>
          <p:cNvPr id="318" name="Google Shape;318;p4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4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321" name="Google Shape;321;p42"/>
          <p:cNvSpPr txBox="1"/>
          <p:nvPr>
            <p:ph idx="1" type="body"/>
          </p:nvPr>
        </p:nvSpPr>
        <p:spPr>
          <a:xfrm>
            <a:off x="2340113"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42"/>
          <p:cNvSpPr txBox="1"/>
          <p:nvPr>
            <p:ph idx="2" type="body"/>
          </p:nvPr>
        </p:nvSpPr>
        <p:spPr>
          <a:xfrm>
            <a:off x="4248426"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42"/>
          <p:cNvSpPr txBox="1"/>
          <p:nvPr>
            <p:ph idx="3" type="body"/>
          </p:nvPr>
        </p:nvSpPr>
        <p:spPr>
          <a:xfrm>
            <a:off x="6156739"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42"/>
          <p:cNvSpPr txBox="1"/>
          <p:nvPr>
            <p:ph idx="4" type="body"/>
          </p:nvPr>
        </p:nvSpPr>
        <p:spPr>
          <a:xfrm>
            <a:off x="8065052"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42"/>
          <p:cNvSpPr txBox="1"/>
          <p:nvPr>
            <p:ph idx="5" type="body"/>
          </p:nvPr>
        </p:nvSpPr>
        <p:spPr>
          <a:xfrm>
            <a:off x="431800" y="3926334"/>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2"/>
          <p:cNvSpPr txBox="1"/>
          <p:nvPr>
            <p:ph idx="6" type="body"/>
          </p:nvPr>
        </p:nvSpPr>
        <p:spPr>
          <a:xfrm>
            <a:off x="2340113"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42"/>
          <p:cNvSpPr txBox="1"/>
          <p:nvPr>
            <p:ph idx="7" type="body"/>
          </p:nvPr>
        </p:nvSpPr>
        <p:spPr>
          <a:xfrm>
            <a:off x="4248426"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2"/>
          <p:cNvSpPr txBox="1"/>
          <p:nvPr>
            <p:ph idx="8" type="body"/>
          </p:nvPr>
        </p:nvSpPr>
        <p:spPr>
          <a:xfrm>
            <a:off x="6156739"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42"/>
          <p:cNvSpPr txBox="1"/>
          <p:nvPr>
            <p:ph idx="9" type="body"/>
          </p:nvPr>
        </p:nvSpPr>
        <p:spPr>
          <a:xfrm>
            <a:off x="8065052"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42"/>
          <p:cNvSpPr txBox="1"/>
          <p:nvPr>
            <p:ph idx="13" type="body"/>
          </p:nvPr>
        </p:nvSpPr>
        <p:spPr>
          <a:xfrm>
            <a:off x="431800"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42"/>
          <p:cNvSpPr/>
          <p:nvPr>
            <p:ph idx="14" type="pic"/>
          </p:nvPr>
        </p:nvSpPr>
        <p:spPr>
          <a:xfrm>
            <a:off x="717088"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2" name="Google Shape;332;p42"/>
          <p:cNvSpPr/>
          <p:nvPr>
            <p:ph idx="15" type="pic"/>
          </p:nvPr>
        </p:nvSpPr>
        <p:spPr>
          <a:xfrm>
            <a:off x="262540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3" name="Google Shape;333;p42"/>
          <p:cNvSpPr/>
          <p:nvPr>
            <p:ph idx="16" type="pic"/>
          </p:nvPr>
        </p:nvSpPr>
        <p:spPr>
          <a:xfrm>
            <a:off x="4533714"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4" name="Google Shape;334;p42"/>
          <p:cNvSpPr/>
          <p:nvPr>
            <p:ph idx="17" type="pic"/>
          </p:nvPr>
        </p:nvSpPr>
        <p:spPr>
          <a:xfrm>
            <a:off x="6442027"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5" name="Google Shape;335;p42"/>
          <p:cNvSpPr/>
          <p:nvPr>
            <p:ph idx="18" type="pic"/>
          </p:nvPr>
        </p:nvSpPr>
        <p:spPr>
          <a:xfrm>
            <a:off x="8350340"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6" name="Google Shape;336;p42"/>
          <p:cNvSpPr/>
          <p:nvPr>
            <p:ph idx="19" type="pic"/>
          </p:nvPr>
        </p:nvSpPr>
        <p:spPr>
          <a:xfrm>
            <a:off x="1025865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37" name="Google Shape;337;p42"/>
          <p:cNvSpPr txBox="1"/>
          <p:nvPr>
            <p:ph idx="20" type="body"/>
          </p:nvPr>
        </p:nvSpPr>
        <p:spPr>
          <a:xfrm>
            <a:off x="9973363" y="3925888"/>
            <a:ext cx="1800000" cy="504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2"/>
          <p:cNvSpPr txBox="1"/>
          <p:nvPr>
            <p:ph idx="21" type="body"/>
          </p:nvPr>
        </p:nvSpPr>
        <p:spPr>
          <a:xfrm>
            <a:off x="9973363" y="4505325"/>
            <a:ext cx="1800000" cy="900113"/>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k cím és alcím">
  <p:cSld name="Csak cím és alcím">
    <p:spTree>
      <p:nvGrpSpPr>
        <p:cNvPr id="339" name="Shape 339"/>
        <p:cNvGrpSpPr/>
        <p:nvPr/>
      </p:nvGrpSpPr>
      <p:grpSpPr>
        <a:xfrm>
          <a:off x="0" y="0"/>
          <a:ext cx="0" cy="0"/>
          <a:chOff x="0" y="0"/>
          <a:chExt cx="0" cy="0"/>
        </a:xfrm>
      </p:grpSpPr>
      <p:sp>
        <p:nvSpPr>
          <p:cNvPr id="340" name="Google Shape;340;p43"/>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1" name="Google Shape;341;p43"/>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 name="Google Shape;342;p4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4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4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345" name="Google Shape;345;p43"/>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6" name="Google Shape;346;p43"/>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7" name="Google Shape;347;p43"/>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8" name="Google Shape;348;p43"/>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9" name="Google Shape;349;p43"/>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 name="Google Shape;350;p43"/>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 name="Google Shape;351;p43"/>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k cím, nincs ábra">
  <p:cSld name="Csak cím, nincs ábra">
    <p:spTree>
      <p:nvGrpSpPr>
        <p:cNvPr id="352" name="Shape 352"/>
        <p:cNvGrpSpPr/>
        <p:nvPr/>
      </p:nvGrpSpPr>
      <p:grpSpPr>
        <a:xfrm>
          <a:off x="0" y="0"/>
          <a:ext cx="0" cy="0"/>
          <a:chOff x="0" y="0"/>
          <a:chExt cx="0" cy="0"/>
        </a:xfrm>
      </p:grpSpPr>
      <p:sp>
        <p:nvSpPr>
          <p:cNvPr id="353" name="Google Shape;353;p4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4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4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x kép listajel jobbra">
  <p:cSld name="1_3 x kép listajel jobbra">
    <p:spTree>
      <p:nvGrpSpPr>
        <p:cNvPr id="59" name="Shape 59"/>
        <p:cNvGrpSpPr/>
        <p:nvPr/>
      </p:nvGrpSpPr>
      <p:grpSpPr>
        <a:xfrm>
          <a:off x="0" y="0"/>
          <a:ext cx="0" cy="0"/>
          <a:chOff x="0" y="0"/>
          <a:chExt cx="0" cy="0"/>
        </a:xfrm>
      </p:grpSpPr>
      <p:sp>
        <p:nvSpPr>
          <p:cNvPr id="60" name="Google Shape;60;p25"/>
          <p:cNvSpPr/>
          <p:nvPr/>
        </p:nvSpPr>
        <p:spPr>
          <a:xfrm>
            <a:off x="7065918" y="1366589"/>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25"/>
          <p:cNvSpPr/>
          <p:nvPr/>
        </p:nvSpPr>
        <p:spPr>
          <a:xfrm>
            <a:off x="7065918" y="2931225"/>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25"/>
          <p:cNvSpPr/>
          <p:nvPr/>
        </p:nvSpPr>
        <p:spPr>
          <a:xfrm>
            <a:off x="7065918" y="4495861"/>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 name="Google Shape;63;p25"/>
          <p:cNvSpPr/>
          <p:nvPr/>
        </p:nvSpPr>
        <p:spPr>
          <a:xfrm>
            <a:off x="105351" y="86714"/>
            <a:ext cx="6208363" cy="6684572"/>
          </a:xfrm>
          <a:prstGeom prst="rect">
            <a:avLst/>
          </a:prstGeom>
          <a:gradFill>
            <a:gsLst>
              <a:gs pos="0">
                <a:srgbClr val="000000">
                  <a:alpha val="0"/>
                </a:srgbClr>
              </a:gs>
              <a:gs pos="100000">
                <a:srgbClr val="000000">
                  <a:alpha val="30980"/>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25"/>
          <p:cNvSpPr/>
          <p:nvPr>
            <p:ph idx="2" type="pic"/>
          </p:nvPr>
        </p:nvSpPr>
        <p:spPr>
          <a:xfrm>
            <a:off x="105351" y="496139"/>
            <a:ext cx="6208364" cy="6275148"/>
          </a:xfrm>
          <a:prstGeom prst="rect">
            <a:avLst/>
          </a:prstGeom>
          <a:solidFill>
            <a:srgbClr val="F2F2F2"/>
          </a:solidFill>
          <a:ln>
            <a:noFill/>
          </a:ln>
        </p:spPr>
      </p:sp>
      <p:sp>
        <p:nvSpPr>
          <p:cNvPr id="65" name="Google Shape;65;p25"/>
          <p:cNvSpPr txBox="1"/>
          <p:nvPr>
            <p:ph type="title"/>
          </p:nvPr>
        </p:nvSpPr>
        <p:spPr>
          <a:xfrm>
            <a:off x="7068457" y="432000"/>
            <a:ext cx="4703542"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 type="body"/>
          </p:nvPr>
        </p:nvSpPr>
        <p:spPr>
          <a:xfrm>
            <a:off x="8768283" y="3582825"/>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5"/>
          <p:cNvSpPr txBox="1"/>
          <p:nvPr>
            <p:ph idx="3" type="body"/>
          </p:nvPr>
        </p:nvSpPr>
        <p:spPr>
          <a:xfrm>
            <a:off x="8768283" y="5147461"/>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5"/>
          <p:cNvSpPr txBox="1"/>
          <p:nvPr>
            <p:ph idx="4" type="body"/>
          </p:nvPr>
        </p:nvSpPr>
        <p:spPr>
          <a:xfrm>
            <a:off x="8768283" y="1369128"/>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5"/>
          <p:cNvSpPr txBox="1"/>
          <p:nvPr>
            <p:ph idx="5" type="body"/>
          </p:nvPr>
        </p:nvSpPr>
        <p:spPr>
          <a:xfrm>
            <a:off x="8768283" y="2933764"/>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6" type="body"/>
          </p:nvPr>
        </p:nvSpPr>
        <p:spPr>
          <a:xfrm>
            <a:off x="8768283" y="4498400"/>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5"/>
          <p:cNvSpPr txBox="1"/>
          <p:nvPr>
            <p:ph idx="7" type="body"/>
          </p:nvPr>
        </p:nvSpPr>
        <p:spPr>
          <a:xfrm>
            <a:off x="8768283" y="1975094"/>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5"/>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25"/>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75" name="Google Shape;75;p25"/>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25"/>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77" name="Google Shape;77;p2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grpSp>
        <p:nvGrpSpPr>
          <p:cNvPr id="78" name="Google Shape;78;p25"/>
          <p:cNvGrpSpPr/>
          <p:nvPr/>
        </p:nvGrpSpPr>
        <p:grpSpPr>
          <a:xfrm>
            <a:off x="1736976" y="2054263"/>
            <a:ext cx="3262417" cy="3252920"/>
            <a:chOff x="1736976" y="2054263"/>
            <a:chExt cx="3262417" cy="3252920"/>
          </a:xfrm>
        </p:grpSpPr>
        <p:sp>
          <p:nvSpPr>
            <p:cNvPr id="79" name="Google Shape;79;p25"/>
            <p:cNvSpPr/>
            <p:nvPr/>
          </p:nvSpPr>
          <p:spPr>
            <a:xfrm rot="4308689">
              <a:off x="2464728" y="2678543"/>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 name="Google Shape;80;p25"/>
            <p:cNvSpPr/>
            <p:nvPr/>
          </p:nvSpPr>
          <p:spPr>
            <a:xfrm rot="-7769131">
              <a:off x="2730967" y="5004791"/>
              <a:ext cx="346713" cy="206124"/>
            </a:xfrm>
            <a:custGeom>
              <a:rect b="b" l="l" r="r" t="t"/>
              <a:pathLst>
                <a:path extrusionOk="0" h="206124" w="346713">
                  <a:moveTo>
                    <a:pt x="346713" y="206124"/>
                  </a:moveTo>
                  <a:lnTo>
                    <a:pt x="0" y="206124"/>
                  </a:lnTo>
                  <a:lnTo>
                    <a:pt x="86666" y="0"/>
                  </a:lnTo>
                  <a:lnTo>
                    <a:pt x="346713" y="206124"/>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25"/>
            <p:cNvSpPr/>
            <p:nvPr/>
          </p:nvSpPr>
          <p:spPr>
            <a:xfrm rot="-9168920">
              <a:off x="2802151" y="4740752"/>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25"/>
            <p:cNvSpPr/>
            <p:nvPr/>
          </p:nvSpPr>
          <p:spPr>
            <a:xfrm rot="4308689">
              <a:off x="2058980" y="2102772"/>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25"/>
            <p:cNvSpPr/>
            <p:nvPr/>
          </p:nvSpPr>
          <p:spPr>
            <a:xfrm rot="-4406895">
              <a:off x="4648324" y="3873318"/>
              <a:ext cx="243160" cy="406553"/>
            </a:xfrm>
            <a:custGeom>
              <a:rect b="b" l="l" r="r" t="t"/>
              <a:pathLst>
                <a:path extrusionOk="0" h="406553" w="243160">
                  <a:moveTo>
                    <a:pt x="243160" y="342071"/>
                  </a:moveTo>
                  <a:lnTo>
                    <a:pt x="156493" y="406553"/>
                  </a:lnTo>
                  <a:lnTo>
                    <a:pt x="0" y="0"/>
                  </a:lnTo>
                  <a:lnTo>
                    <a:pt x="243160" y="342071"/>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25"/>
            <p:cNvSpPr/>
            <p:nvPr/>
          </p:nvSpPr>
          <p:spPr>
            <a:xfrm rot="-4406895">
              <a:off x="4152588" y="3654247"/>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25"/>
            <p:cNvSpPr/>
            <p:nvPr/>
          </p:nvSpPr>
          <p:spPr>
            <a:xfrm rot="4308689">
              <a:off x="3831248" y="2441608"/>
              <a:ext cx="648657" cy="777553"/>
            </a:xfrm>
            <a:custGeom>
              <a:rect b="b" l="l" r="r" t="t"/>
              <a:pathLst>
                <a:path extrusionOk="0" h="777553" w="648657">
                  <a:moveTo>
                    <a:pt x="0" y="777553"/>
                  </a:moveTo>
                  <a:lnTo>
                    <a:pt x="255474" y="0"/>
                  </a:lnTo>
                  <a:lnTo>
                    <a:pt x="648657" y="713937"/>
                  </a:lnTo>
                  <a:lnTo>
                    <a:pt x="0" y="777553"/>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6" name="Google Shape;86;p25"/>
          <p:cNvSpPr/>
          <p:nvPr>
            <p:ph idx="8" type="pic"/>
          </p:nvPr>
        </p:nvSpPr>
        <p:spPr>
          <a:xfrm>
            <a:off x="7405874" y="4835817"/>
            <a:ext cx="691688" cy="691688"/>
          </a:xfrm>
          <a:prstGeom prst="rect">
            <a:avLst/>
          </a:prstGeom>
          <a:noFill/>
          <a:ln>
            <a:noFill/>
          </a:ln>
        </p:spPr>
      </p:sp>
      <p:sp>
        <p:nvSpPr>
          <p:cNvPr id="87" name="Google Shape;87;p25"/>
          <p:cNvSpPr/>
          <p:nvPr>
            <p:ph idx="9" type="pic"/>
          </p:nvPr>
        </p:nvSpPr>
        <p:spPr>
          <a:xfrm>
            <a:off x="7405874" y="3271181"/>
            <a:ext cx="691688" cy="691688"/>
          </a:xfrm>
          <a:prstGeom prst="rect">
            <a:avLst/>
          </a:prstGeom>
          <a:noFill/>
          <a:ln>
            <a:noFill/>
          </a:ln>
        </p:spPr>
      </p:sp>
      <p:sp>
        <p:nvSpPr>
          <p:cNvPr id="88" name="Google Shape;88;p25"/>
          <p:cNvSpPr/>
          <p:nvPr>
            <p:ph idx="13" type="pic"/>
          </p:nvPr>
        </p:nvSpPr>
        <p:spPr>
          <a:xfrm>
            <a:off x="7405874" y="1706545"/>
            <a:ext cx="691688" cy="691688"/>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oszlopkép listajel">
  <p:cSld name="3 oszlopkép listajel">
    <p:spTree>
      <p:nvGrpSpPr>
        <p:cNvPr id="89" name="Shape 89"/>
        <p:cNvGrpSpPr/>
        <p:nvPr/>
      </p:nvGrpSpPr>
      <p:grpSpPr>
        <a:xfrm>
          <a:off x="0" y="0"/>
          <a:ext cx="0" cy="0"/>
          <a:chOff x="0" y="0"/>
          <a:chExt cx="0" cy="0"/>
        </a:xfrm>
      </p:grpSpPr>
      <p:sp>
        <p:nvSpPr>
          <p:cNvPr id="90" name="Google Shape;90;p26"/>
          <p:cNvSpPr/>
          <p:nvPr/>
        </p:nvSpPr>
        <p:spPr>
          <a:xfrm>
            <a:off x="829415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26"/>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26"/>
          <p:cNvSpPr/>
          <p:nvPr/>
        </p:nvSpPr>
        <p:spPr>
          <a:xfrm>
            <a:off x="2398763"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2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96" name="Google Shape;96;p26"/>
          <p:cNvSpPr txBox="1"/>
          <p:nvPr>
            <p:ph idx="1" type="body"/>
          </p:nvPr>
        </p:nvSpPr>
        <p:spPr>
          <a:xfrm>
            <a:off x="2071452"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6"/>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6"/>
          <p:cNvSpPr txBox="1"/>
          <p:nvPr>
            <p:ph idx="3" type="body"/>
          </p:nvPr>
        </p:nvSpPr>
        <p:spPr>
          <a:xfrm>
            <a:off x="7969634"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6"/>
          <p:cNvSpPr txBox="1"/>
          <p:nvPr>
            <p:ph idx="4" type="body"/>
          </p:nvPr>
        </p:nvSpPr>
        <p:spPr>
          <a:xfrm>
            <a:off x="207145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6"/>
          <p:cNvSpPr txBox="1"/>
          <p:nvPr>
            <p:ph idx="5"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6"/>
          <p:cNvSpPr txBox="1"/>
          <p:nvPr>
            <p:ph idx="6" type="body"/>
          </p:nvPr>
        </p:nvSpPr>
        <p:spPr>
          <a:xfrm>
            <a:off x="7969635"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6"/>
          <p:cNvSpPr txBox="1"/>
          <p:nvPr>
            <p:ph idx="7"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6"/>
          <p:cNvSpPr/>
          <p:nvPr>
            <p:ph idx="8" type="pic"/>
          </p:nvPr>
        </p:nvSpPr>
        <p:spPr>
          <a:xfrm>
            <a:off x="2724708" y="2358091"/>
            <a:ext cx="854075" cy="854075"/>
          </a:xfrm>
          <a:prstGeom prst="rect">
            <a:avLst/>
          </a:prstGeom>
          <a:noFill/>
          <a:ln>
            <a:noFill/>
          </a:ln>
        </p:spPr>
      </p:sp>
      <p:sp>
        <p:nvSpPr>
          <p:cNvPr id="104" name="Google Shape;104;p26"/>
          <p:cNvSpPr/>
          <p:nvPr>
            <p:ph idx="9" type="pic"/>
          </p:nvPr>
        </p:nvSpPr>
        <p:spPr>
          <a:xfrm>
            <a:off x="5672402" y="2358091"/>
            <a:ext cx="854075" cy="854075"/>
          </a:xfrm>
          <a:prstGeom prst="rect">
            <a:avLst/>
          </a:prstGeom>
          <a:noFill/>
          <a:ln>
            <a:noFill/>
          </a:ln>
        </p:spPr>
      </p:sp>
      <p:sp>
        <p:nvSpPr>
          <p:cNvPr id="105" name="Google Shape;105;p26"/>
          <p:cNvSpPr/>
          <p:nvPr>
            <p:ph idx="13" type="pic"/>
          </p:nvPr>
        </p:nvSpPr>
        <p:spPr>
          <a:xfrm>
            <a:off x="8621493" y="2358090"/>
            <a:ext cx="854075" cy="85407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ímdia">
  <p:cSld name="2_Címdia">
    <p:bg>
      <p:bgPr>
        <a:solidFill>
          <a:schemeClr val="lt1"/>
        </a:solidFill>
      </p:bgPr>
    </p:bg>
    <p:spTree>
      <p:nvGrpSpPr>
        <p:cNvPr id="106" name="Shape 106"/>
        <p:cNvGrpSpPr/>
        <p:nvPr/>
      </p:nvGrpSpPr>
      <p:grpSpPr>
        <a:xfrm>
          <a:off x="0" y="0"/>
          <a:ext cx="0" cy="0"/>
          <a:chOff x="0" y="0"/>
          <a:chExt cx="0" cy="0"/>
        </a:xfrm>
      </p:grpSpPr>
      <p:sp>
        <p:nvSpPr>
          <p:cNvPr id="107" name="Google Shape;107;p27"/>
          <p:cNvSpPr/>
          <p:nvPr/>
        </p:nvSpPr>
        <p:spPr>
          <a:xfrm>
            <a:off x="0" y="6771286"/>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27"/>
          <p:cNvSpPr/>
          <p:nvPr/>
        </p:nvSpPr>
        <p:spPr>
          <a:xfrm>
            <a:off x="0" y="0"/>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27"/>
          <p:cNvSpPr/>
          <p:nvPr/>
        </p:nvSpPr>
        <p:spPr>
          <a:xfrm rot="5400000">
            <a:off x="-3385643" y="3385642"/>
            <a:ext cx="6858001"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27"/>
          <p:cNvSpPr/>
          <p:nvPr/>
        </p:nvSpPr>
        <p:spPr>
          <a:xfrm rot="5400000">
            <a:off x="8719643" y="3385643"/>
            <a:ext cx="6858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27"/>
          <p:cNvSpPr/>
          <p:nvPr>
            <p:ph idx="2" type="pic"/>
          </p:nvPr>
        </p:nvSpPr>
        <p:spPr>
          <a:xfrm>
            <a:off x="86714" y="86714"/>
            <a:ext cx="6009285" cy="6684572"/>
          </a:xfrm>
          <a:prstGeom prst="rect">
            <a:avLst/>
          </a:prstGeom>
          <a:solidFill>
            <a:srgbClr val="D8D8D8"/>
          </a:solidFill>
          <a:ln>
            <a:noFill/>
          </a:ln>
        </p:spPr>
      </p:sp>
      <p:sp>
        <p:nvSpPr>
          <p:cNvPr id="112" name="Google Shape;112;p27"/>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7"/>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dk1"/>
              </a:buClr>
              <a:buSzPts val="2100"/>
              <a:buNone/>
              <a:defRPr sz="21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2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
        <p:nvSpPr>
          <p:cNvPr id="115" name="Google Shape;115;p27"/>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x kép listajel balra">
  <p:cSld name="3 x kép listajel balra">
    <p:spTree>
      <p:nvGrpSpPr>
        <p:cNvPr id="116" name="Shape 116"/>
        <p:cNvGrpSpPr/>
        <p:nvPr/>
      </p:nvGrpSpPr>
      <p:grpSpPr>
        <a:xfrm>
          <a:off x="0" y="0"/>
          <a:ext cx="0" cy="0"/>
          <a:chOff x="0" y="0"/>
          <a:chExt cx="0" cy="0"/>
        </a:xfrm>
      </p:grpSpPr>
      <p:sp>
        <p:nvSpPr>
          <p:cNvPr id="117" name="Google Shape;117;p28"/>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28"/>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28"/>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28"/>
          <p:cNvSpPr/>
          <p:nvPr>
            <p:ph idx="2" type="pic"/>
          </p:nvPr>
        </p:nvSpPr>
        <p:spPr>
          <a:xfrm>
            <a:off x="1086454" y="2358091"/>
            <a:ext cx="854075" cy="854075"/>
          </a:xfrm>
          <a:prstGeom prst="rect">
            <a:avLst/>
          </a:prstGeom>
          <a:noFill/>
          <a:ln>
            <a:noFill/>
          </a:ln>
        </p:spPr>
      </p:sp>
      <p:sp>
        <p:nvSpPr>
          <p:cNvPr id="121" name="Google Shape;121;p28"/>
          <p:cNvSpPr/>
          <p:nvPr>
            <p:ph idx="3" type="pic"/>
          </p:nvPr>
        </p:nvSpPr>
        <p:spPr>
          <a:xfrm>
            <a:off x="3380176" y="2358091"/>
            <a:ext cx="854075" cy="854075"/>
          </a:xfrm>
          <a:prstGeom prst="rect">
            <a:avLst/>
          </a:prstGeom>
          <a:noFill/>
          <a:ln>
            <a:noFill/>
          </a:ln>
        </p:spPr>
      </p:sp>
      <p:sp>
        <p:nvSpPr>
          <p:cNvPr id="122" name="Google Shape;122;p28"/>
          <p:cNvSpPr/>
          <p:nvPr>
            <p:ph idx="4" type="pic"/>
          </p:nvPr>
        </p:nvSpPr>
        <p:spPr>
          <a:xfrm>
            <a:off x="5673898" y="2358091"/>
            <a:ext cx="854075" cy="854075"/>
          </a:xfrm>
          <a:prstGeom prst="rect">
            <a:avLst/>
          </a:prstGeom>
          <a:noFill/>
          <a:ln>
            <a:noFill/>
          </a:ln>
        </p:spPr>
      </p:sp>
      <p:sp>
        <p:nvSpPr>
          <p:cNvPr id="123" name="Google Shape;123;p28"/>
          <p:cNvSpPr/>
          <p:nvPr/>
        </p:nvSpPr>
        <p:spPr>
          <a:xfrm>
            <a:off x="7632650" y="86714"/>
            <a:ext cx="4472635" cy="6684572"/>
          </a:xfrm>
          <a:prstGeom prst="rect">
            <a:avLst/>
          </a:prstGeom>
          <a:gradFill>
            <a:gsLst>
              <a:gs pos="0">
                <a:srgbClr val="000000">
                  <a:alpha val="0"/>
                </a:srgbClr>
              </a:gs>
              <a:gs pos="100000">
                <a:srgbClr val="000000">
                  <a:alpha val="30980"/>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28"/>
          <p:cNvSpPr/>
          <p:nvPr>
            <p:ph idx="5" type="pic"/>
          </p:nvPr>
        </p:nvSpPr>
        <p:spPr>
          <a:xfrm>
            <a:off x="7632650" y="86714"/>
            <a:ext cx="4472635" cy="6478538"/>
          </a:xfrm>
          <a:prstGeom prst="rect">
            <a:avLst/>
          </a:prstGeom>
          <a:solidFill>
            <a:srgbClr val="F2F2F2"/>
          </a:solidFill>
          <a:ln>
            <a:noFill/>
          </a:ln>
        </p:spPr>
      </p:sp>
      <p:sp>
        <p:nvSpPr>
          <p:cNvPr id="125" name="Google Shape;125;p2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8"/>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8"/>
          <p:cNvSpPr txBox="1"/>
          <p:nvPr>
            <p:ph idx="6"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8"/>
          <p:cNvSpPr txBox="1"/>
          <p:nvPr>
            <p:ph idx="7"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8"/>
          <p:cNvSpPr txBox="1"/>
          <p:nvPr>
            <p:ph idx="8"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8"/>
          <p:cNvSpPr txBox="1"/>
          <p:nvPr>
            <p:ph idx="9"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8"/>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8"/>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28"/>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35" name="Google Shape;135;p28"/>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28"/>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37" name="Google Shape;137;p2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ét tartalomrész">
  <p:cSld name="Két tartalomrész">
    <p:spTree>
      <p:nvGrpSpPr>
        <p:cNvPr id="138" name="Shape 138"/>
        <p:cNvGrpSpPr/>
        <p:nvPr/>
      </p:nvGrpSpPr>
      <p:grpSpPr>
        <a:xfrm>
          <a:off x="0" y="0"/>
          <a:ext cx="0" cy="0"/>
          <a:chOff x="0" y="0"/>
          <a:chExt cx="0" cy="0"/>
        </a:xfrm>
      </p:grpSpPr>
      <p:sp>
        <p:nvSpPr>
          <p:cNvPr id="139" name="Google Shape;139;p2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9"/>
          <p:cNvSpPr txBox="1"/>
          <p:nvPr>
            <p:ph idx="1" type="body"/>
          </p:nvPr>
        </p:nvSpPr>
        <p:spPr>
          <a:xfrm>
            <a:off x="432000" y="1152000"/>
            <a:ext cx="5472000" cy="504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143" name="Google Shape;143;p29"/>
          <p:cNvSpPr txBox="1"/>
          <p:nvPr>
            <p:ph idx="2" type="body"/>
          </p:nvPr>
        </p:nvSpPr>
        <p:spPr>
          <a:xfrm>
            <a:off x="6299887" y="1152525"/>
            <a:ext cx="5472113"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 és tartalom">
  <p:cSld name="Cím és tartalom">
    <p:spTree>
      <p:nvGrpSpPr>
        <p:cNvPr id="144" name="Shape 144"/>
        <p:cNvGrpSpPr/>
        <p:nvPr/>
      </p:nvGrpSpPr>
      <p:grpSpPr>
        <a:xfrm>
          <a:off x="0" y="0"/>
          <a:ext cx="0" cy="0"/>
          <a:chOff x="0" y="0"/>
          <a:chExt cx="0" cy="0"/>
        </a:xfrm>
      </p:grpSpPr>
      <p:sp>
        <p:nvSpPr>
          <p:cNvPr id="145" name="Google Shape;145;p30"/>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149" name="Google Shape;149;p30"/>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Google Shape;150;p30"/>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30"/>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2" name="Google Shape;152;p30"/>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30"/>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30"/>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30"/>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30"/>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30"/>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30"/>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30"/>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30"/>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30"/>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30"/>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ép listajelek">
  <p:cSld name="Kép listajelek">
    <p:spTree>
      <p:nvGrpSpPr>
        <p:cNvPr id="163" name="Shape 163"/>
        <p:cNvGrpSpPr/>
        <p:nvPr/>
      </p:nvGrpSpPr>
      <p:grpSpPr>
        <a:xfrm>
          <a:off x="0" y="0"/>
          <a:ext cx="0" cy="0"/>
          <a:chOff x="0" y="0"/>
          <a:chExt cx="0" cy="0"/>
        </a:xfrm>
      </p:grpSpPr>
      <p:sp>
        <p:nvSpPr>
          <p:cNvPr id="164" name="Google Shape;164;p31"/>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31"/>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31"/>
          <p:cNvSpPr/>
          <p:nvPr/>
        </p:nvSpPr>
        <p:spPr>
          <a:xfrm>
            <a:off x="7639529"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31"/>
          <p:cNvSpPr/>
          <p:nvPr/>
        </p:nvSpPr>
        <p:spPr>
          <a:xfrm>
            <a:off x="9933998"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31"/>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3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Rockwell"/>
                <a:ea typeface="Rockwell"/>
                <a:cs typeface="Rockwell"/>
                <a:sym typeface="Rockwell"/>
              </a:defRPr>
            </a:lvl1pPr>
            <a:lvl2pPr indent="0" lvl="1" marL="0" marR="0" algn="ctr">
              <a:spcBef>
                <a:spcPts val="0"/>
              </a:spcBef>
              <a:buNone/>
              <a:defRPr b="1" i="1" sz="1200" u="none" cap="none" strike="noStrike">
                <a:solidFill>
                  <a:srgbClr val="3F3F3F"/>
                </a:solidFill>
                <a:latin typeface="Rockwell"/>
                <a:ea typeface="Rockwell"/>
                <a:cs typeface="Rockwell"/>
                <a:sym typeface="Rockwell"/>
              </a:defRPr>
            </a:lvl2pPr>
            <a:lvl3pPr indent="0" lvl="2" marL="0" marR="0" algn="ctr">
              <a:spcBef>
                <a:spcPts val="0"/>
              </a:spcBef>
              <a:buNone/>
              <a:defRPr b="1" i="1" sz="1200" u="none" cap="none" strike="noStrike">
                <a:solidFill>
                  <a:srgbClr val="3F3F3F"/>
                </a:solidFill>
                <a:latin typeface="Rockwell"/>
                <a:ea typeface="Rockwell"/>
                <a:cs typeface="Rockwell"/>
                <a:sym typeface="Rockwell"/>
              </a:defRPr>
            </a:lvl3pPr>
            <a:lvl4pPr indent="0" lvl="3" marL="0" marR="0" algn="ctr">
              <a:spcBef>
                <a:spcPts val="0"/>
              </a:spcBef>
              <a:buNone/>
              <a:defRPr b="1" i="1" sz="1200" u="none" cap="none" strike="noStrike">
                <a:solidFill>
                  <a:srgbClr val="3F3F3F"/>
                </a:solidFill>
                <a:latin typeface="Rockwell"/>
                <a:ea typeface="Rockwell"/>
                <a:cs typeface="Rockwell"/>
                <a:sym typeface="Rockwell"/>
              </a:defRPr>
            </a:lvl4pPr>
            <a:lvl5pPr indent="0" lvl="4" marL="0" marR="0" algn="ctr">
              <a:spcBef>
                <a:spcPts val="0"/>
              </a:spcBef>
              <a:buNone/>
              <a:defRPr b="1" i="1" sz="1200" u="none" cap="none" strike="noStrike">
                <a:solidFill>
                  <a:srgbClr val="3F3F3F"/>
                </a:solidFill>
                <a:latin typeface="Rockwell"/>
                <a:ea typeface="Rockwell"/>
                <a:cs typeface="Rockwell"/>
                <a:sym typeface="Rockwell"/>
              </a:defRPr>
            </a:lvl5pPr>
            <a:lvl6pPr indent="0" lvl="5" marL="0" marR="0" algn="ctr">
              <a:spcBef>
                <a:spcPts val="0"/>
              </a:spcBef>
              <a:buNone/>
              <a:defRPr b="1" i="1" sz="1200" u="none" cap="none" strike="noStrike">
                <a:solidFill>
                  <a:srgbClr val="3F3F3F"/>
                </a:solidFill>
                <a:latin typeface="Rockwell"/>
                <a:ea typeface="Rockwell"/>
                <a:cs typeface="Rockwell"/>
                <a:sym typeface="Rockwell"/>
              </a:defRPr>
            </a:lvl6pPr>
            <a:lvl7pPr indent="0" lvl="6" marL="0" marR="0" algn="ctr">
              <a:spcBef>
                <a:spcPts val="0"/>
              </a:spcBef>
              <a:buNone/>
              <a:defRPr b="1" i="1" sz="1200" u="none" cap="none" strike="noStrike">
                <a:solidFill>
                  <a:srgbClr val="3F3F3F"/>
                </a:solidFill>
                <a:latin typeface="Rockwell"/>
                <a:ea typeface="Rockwell"/>
                <a:cs typeface="Rockwell"/>
                <a:sym typeface="Rockwell"/>
              </a:defRPr>
            </a:lvl7pPr>
            <a:lvl8pPr indent="0" lvl="7" marL="0" marR="0" algn="ctr">
              <a:spcBef>
                <a:spcPts val="0"/>
              </a:spcBef>
              <a:buNone/>
              <a:defRPr b="1" i="1" sz="1200" u="none" cap="none" strike="noStrike">
                <a:solidFill>
                  <a:srgbClr val="3F3F3F"/>
                </a:solidFill>
                <a:latin typeface="Rockwell"/>
                <a:ea typeface="Rockwell"/>
                <a:cs typeface="Rockwell"/>
                <a:sym typeface="Rockwell"/>
              </a:defRPr>
            </a:lvl8pPr>
            <a:lvl9pPr indent="0" lvl="8" marL="0" marR="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172" name="Google Shape;172;p31"/>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31"/>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1"/>
          <p:cNvSpPr txBox="1"/>
          <p:nvPr>
            <p:ph idx="3" type="body"/>
          </p:nvPr>
        </p:nvSpPr>
        <p:spPr>
          <a:xfrm>
            <a:off x="7315012"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1"/>
          <p:cNvSpPr txBox="1"/>
          <p:nvPr>
            <p:ph idx="4" type="body"/>
          </p:nvPr>
        </p:nvSpPr>
        <p:spPr>
          <a:xfrm>
            <a:off x="9609481"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1"/>
          <p:cNvSpPr txBox="1"/>
          <p:nvPr>
            <p:ph idx="5"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1"/>
          <p:cNvSpPr txBox="1"/>
          <p:nvPr>
            <p:ph idx="6"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31"/>
          <p:cNvSpPr txBox="1"/>
          <p:nvPr>
            <p:ph idx="7"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31"/>
          <p:cNvSpPr txBox="1"/>
          <p:nvPr>
            <p:ph idx="8" type="body"/>
          </p:nvPr>
        </p:nvSpPr>
        <p:spPr>
          <a:xfrm>
            <a:off x="731501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31"/>
          <p:cNvSpPr txBox="1"/>
          <p:nvPr>
            <p:ph idx="9" type="body"/>
          </p:nvPr>
        </p:nvSpPr>
        <p:spPr>
          <a:xfrm>
            <a:off x="9609481"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1"/>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1"/>
          <p:cNvSpPr/>
          <p:nvPr>
            <p:ph idx="14" type="pic"/>
          </p:nvPr>
        </p:nvSpPr>
        <p:spPr>
          <a:xfrm>
            <a:off x="1086454" y="2358091"/>
            <a:ext cx="854075" cy="854075"/>
          </a:xfrm>
          <a:prstGeom prst="rect">
            <a:avLst/>
          </a:prstGeom>
          <a:noFill/>
          <a:ln>
            <a:noFill/>
          </a:ln>
        </p:spPr>
      </p:sp>
      <p:sp>
        <p:nvSpPr>
          <p:cNvPr id="183" name="Google Shape;183;p31"/>
          <p:cNvSpPr/>
          <p:nvPr>
            <p:ph idx="15" type="pic"/>
          </p:nvPr>
        </p:nvSpPr>
        <p:spPr>
          <a:xfrm>
            <a:off x="3380176" y="2358091"/>
            <a:ext cx="854075" cy="854075"/>
          </a:xfrm>
          <a:prstGeom prst="rect">
            <a:avLst/>
          </a:prstGeom>
          <a:noFill/>
          <a:ln>
            <a:noFill/>
          </a:ln>
        </p:spPr>
      </p:sp>
      <p:sp>
        <p:nvSpPr>
          <p:cNvPr id="184" name="Google Shape;184;p31"/>
          <p:cNvSpPr/>
          <p:nvPr>
            <p:ph idx="16" type="pic"/>
          </p:nvPr>
        </p:nvSpPr>
        <p:spPr>
          <a:xfrm>
            <a:off x="5673898" y="2358091"/>
            <a:ext cx="854075" cy="854075"/>
          </a:xfrm>
          <a:prstGeom prst="rect">
            <a:avLst/>
          </a:prstGeom>
          <a:noFill/>
          <a:ln>
            <a:noFill/>
          </a:ln>
        </p:spPr>
      </p:sp>
      <p:sp>
        <p:nvSpPr>
          <p:cNvPr id="185" name="Google Shape;185;p31"/>
          <p:cNvSpPr/>
          <p:nvPr>
            <p:ph idx="17" type="pic"/>
          </p:nvPr>
        </p:nvSpPr>
        <p:spPr>
          <a:xfrm>
            <a:off x="7967620" y="2358091"/>
            <a:ext cx="854075" cy="854075"/>
          </a:xfrm>
          <a:prstGeom prst="rect">
            <a:avLst/>
          </a:prstGeom>
          <a:noFill/>
          <a:ln>
            <a:noFill/>
          </a:ln>
        </p:spPr>
      </p:sp>
      <p:sp>
        <p:nvSpPr>
          <p:cNvPr id="186" name="Google Shape;186;p31"/>
          <p:cNvSpPr/>
          <p:nvPr>
            <p:ph idx="18" type="pic"/>
          </p:nvPr>
        </p:nvSpPr>
        <p:spPr>
          <a:xfrm>
            <a:off x="10261341" y="2358091"/>
            <a:ext cx="854075" cy="85407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2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3200"/>
              <a:buFont typeface="Rockwell"/>
              <a:buNone/>
              <a:defRPr b="0" i="0" sz="3200" u="none" cap="none" strike="noStrike">
                <a:solidFill>
                  <a:schemeClr val="dk2"/>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2"/>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1" i="1" sz="1200" u="none" cap="none" strike="noStrike">
                <a:solidFill>
                  <a:schemeClr val="dk1"/>
                </a:solidFill>
                <a:latin typeface="Rockwell"/>
                <a:ea typeface="Rockwell"/>
                <a:cs typeface="Rockwell"/>
                <a:sym typeface="Rockwell"/>
              </a:defRPr>
            </a:lvl1pPr>
            <a:lvl2pPr indent="0" lvl="1" marL="0" marR="0" rtl="0" algn="ctr">
              <a:spcBef>
                <a:spcPts val="0"/>
              </a:spcBef>
              <a:buNone/>
              <a:defRPr b="1" i="1" sz="1200" u="none" cap="none" strike="noStrike">
                <a:solidFill>
                  <a:schemeClr val="dk1"/>
                </a:solidFill>
                <a:latin typeface="Rockwell"/>
                <a:ea typeface="Rockwell"/>
                <a:cs typeface="Rockwell"/>
                <a:sym typeface="Rockwell"/>
              </a:defRPr>
            </a:lvl2pPr>
            <a:lvl3pPr indent="0" lvl="2" marL="0" marR="0" rtl="0" algn="ctr">
              <a:spcBef>
                <a:spcPts val="0"/>
              </a:spcBef>
              <a:buNone/>
              <a:defRPr b="1" i="1" sz="1200" u="none" cap="none" strike="noStrike">
                <a:solidFill>
                  <a:schemeClr val="dk1"/>
                </a:solidFill>
                <a:latin typeface="Rockwell"/>
                <a:ea typeface="Rockwell"/>
                <a:cs typeface="Rockwell"/>
                <a:sym typeface="Rockwell"/>
              </a:defRPr>
            </a:lvl3pPr>
            <a:lvl4pPr indent="0" lvl="3" marL="0" marR="0" rtl="0" algn="ctr">
              <a:spcBef>
                <a:spcPts val="0"/>
              </a:spcBef>
              <a:buNone/>
              <a:defRPr b="1" i="1" sz="1200" u="none" cap="none" strike="noStrike">
                <a:solidFill>
                  <a:schemeClr val="dk1"/>
                </a:solidFill>
                <a:latin typeface="Rockwell"/>
                <a:ea typeface="Rockwell"/>
                <a:cs typeface="Rockwell"/>
                <a:sym typeface="Rockwell"/>
              </a:defRPr>
            </a:lvl4pPr>
            <a:lvl5pPr indent="0" lvl="4" marL="0" marR="0" rtl="0" algn="ctr">
              <a:spcBef>
                <a:spcPts val="0"/>
              </a:spcBef>
              <a:buNone/>
              <a:defRPr b="1" i="1" sz="1200" u="none" cap="none" strike="noStrike">
                <a:solidFill>
                  <a:schemeClr val="dk1"/>
                </a:solidFill>
                <a:latin typeface="Rockwell"/>
                <a:ea typeface="Rockwell"/>
                <a:cs typeface="Rockwell"/>
                <a:sym typeface="Rockwell"/>
              </a:defRPr>
            </a:lvl5pPr>
            <a:lvl6pPr indent="0" lvl="5" marL="0" marR="0" rtl="0" algn="ctr">
              <a:spcBef>
                <a:spcPts val="0"/>
              </a:spcBef>
              <a:buNone/>
              <a:defRPr b="1" i="1" sz="1200" u="none" cap="none" strike="noStrike">
                <a:solidFill>
                  <a:schemeClr val="dk1"/>
                </a:solidFill>
                <a:latin typeface="Rockwell"/>
                <a:ea typeface="Rockwell"/>
                <a:cs typeface="Rockwell"/>
                <a:sym typeface="Rockwell"/>
              </a:defRPr>
            </a:lvl6pPr>
            <a:lvl7pPr indent="0" lvl="6" marL="0" marR="0" rtl="0" algn="ctr">
              <a:spcBef>
                <a:spcPts val="0"/>
              </a:spcBef>
              <a:buNone/>
              <a:defRPr b="1" i="1" sz="1200" u="none" cap="none" strike="noStrike">
                <a:solidFill>
                  <a:schemeClr val="dk1"/>
                </a:solidFill>
                <a:latin typeface="Rockwell"/>
                <a:ea typeface="Rockwell"/>
                <a:cs typeface="Rockwell"/>
                <a:sym typeface="Rockwell"/>
              </a:defRPr>
            </a:lvl7pPr>
            <a:lvl8pPr indent="0" lvl="7" marL="0" marR="0" rtl="0" algn="ctr">
              <a:spcBef>
                <a:spcPts val="0"/>
              </a:spcBef>
              <a:buNone/>
              <a:defRPr b="1" i="1" sz="1200" u="none" cap="none" strike="noStrike">
                <a:solidFill>
                  <a:schemeClr val="dk1"/>
                </a:solidFill>
                <a:latin typeface="Rockwell"/>
                <a:ea typeface="Rockwell"/>
                <a:cs typeface="Rockwell"/>
                <a:sym typeface="Rockwell"/>
              </a:defRPr>
            </a:lvl8pPr>
            <a:lvl9pPr indent="0" lvl="8" marL="0" marR="0" rtl="0" algn="ctr">
              <a:spcBef>
                <a:spcPts val="0"/>
              </a:spcBef>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hu-HU"/>
              <a:t>‹#›</a:t>
            </a:fld>
            <a:endParaRPr/>
          </a:p>
        </p:txBody>
      </p:sp>
      <p:sp>
        <p:nvSpPr>
          <p:cNvPr id="15" name="Google Shape;15;p22"/>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6" name="Google Shape;16;p22"/>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2"/>
          <p:cNvSpPr txBox="1"/>
          <p:nvPr/>
        </p:nvSpPr>
        <p:spPr>
          <a:xfrm>
            <a:off x="8734569" y="6278857"/>
            <a:ext cx="2520000" cy="184666"/>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hu-HU" sz="1200" u="none" cap="none" strike="noStrike">
                <a:solidFill>
                  <a:schemeClr val="dk2"/>
                </a:solidFill>
                <a:latin typeface="Rockwell"/>
                <a:ea typeface="Rockwell"/>
                <a:cs typeface="Rockwell"/>
                <a:sym typeface="Rockwell"/>
              </a:rPr>
              <a:t>Ide kerül az emblémája vagy a neve</a:t>
            </a:r>
            <a:endParaRPr/>
          </a:p>
        </p:txBody>
      </p:sp>
      <p:sp>
        <p:nvSpPr>
          <p:cNvPr id="18" name="Google Shape;18;p22"/>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9" name="Google Shape;19;p22"/>
          <p:cNvSpPr/>
          <p:nvPr/>
        </p:nvSpPr>
        <p:spPr>
          <a:xfrm>
            <a:off x="0" y="6771286"/>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22"/>
          <p:cNvSpPr/>
          <p:nvPr/>
        </p:nvSpPr>
        <p:spPr>
          <a:xfrm>
            <a:off x="0" y="0"/>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2"/>
          <p:cNvSpPr/>
          <p:nvPr/>
        </p:nvSpPr>
        <p:spPr>
          <a:xfrm rot="5400000">
            <a:off x="-3385643" y="3385642"/>
            <a:ext cx="6858001"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22"/>
          <p:cNvSpPr/>
          <p:nvPr/>
        </p:nvSpPr>
        <p:spPr>
          <a:xfrm rot="5400000">
            <a:off x="8719643" y="3385643"/>
            <a:ext cx="6858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41.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pic>
        <p:nvPicPr>
          <p:cNvPr descr="Egy virág közelképe&#10;&#10;A leírás teljesen megbízható" id="360" name="Google Shape;360;p1"/>
          <p:cNvPicPr preferRelativeResize="0"/>
          <p:nvPr>
            <p:ph idx="2" type="pic"/>
          </p:nvPr>
        </p:nvPicPr>
        <p:blipFill rotWithShape="1">
          <a:blip r:embed="rId3">
            <a:alphaModFix/>
          </a:blip>
          <a:srcRect b="0" l="12" r="11" t="0"/>
          <a:stretch/>
        </p:blipFill>
        <p:spPr>
          <a:xfrm>
            <a:off x="0" y="0"/>
            <a:ext cx="12192000" cy="6858000"/>
          </a:xfrm>
          <a:prstGeom prst="rect">
            <a:avLst/>
          </a:prstGeom>
          <a:solidFill>
            <a:srgbClr val="D8D8D8"/>
          </a:solidFill>
          <a:ln>
            <a:noFill/>
          </a:ln>
        </p:spPr>
      </p:pic>
      <p:sp>
        <p:nvSpPr>
          <p:cNvPr id="361" name="Google Shape;361;p1"/>
          <p:cNvSpPr txBox="1"/>
          <p:nvPr>
            <p:ph type="ctrTitle"/>
          </p:nvPr>
        </p:nvSpPr>
        <p:spPr>
          <a:xfrm>
            <a:off x="2494607" y="2237328"/>
            <a:ext cx="7202786" cy="1449788"/>
          </a:xfrm>
          <a:prstGeom prst="rect">
            <a:avLst/>
          </a:prstGeom>
          <a:solidFill>
            <a:srgbClr val="92D050">
              <a:alpha val="80000"/>
            </a:srgbClr>
          </a:solidFill>
          <a:ln>
            <a:noFill/>
          </a:ln>
        </p:spPr>
        <p:txBody>
          <a:bodyPr anchorCtr="0" anchor="ctr" bIns="144000" lIns="288000" spcFirstLastPara="1" rIns="2160000" wrap="square" tIns="0">
            <a:noAutofit/>
          </a:bodyPr>
          <a:lstStyle/>
          <a:p>
            <a:pPr indent="0" lvl="0" marL="0" rtl="0" algn="ctr">
              <a:lnSpc>
                <a:spcPct val="90000"/>
              </a:lnSpc>
              <a:spcBef>
                <a:spcPts val="0"/>
              </a:spcBef>
              <a:spcAft>
                <a:spcPts val="0"/>
              </a:spcAft>
              <a:buClr>
                <a:schemeClr val="lt1"/>
              </a:buClr>
              <a:buSzPts val="4200"/>
              <a:buFont typeface="Rockwell"/>
              <a:buNone/>
            </a:pPr>
            <a:r>
              <a:rPr lang="hu-HU"/>
              <a:t>CareCrop</a:t>
            </a:r>
            <a:endParaRPr/>
          </a:p>
        </p:txBody>
      </p:sp>
      <p:cxnSp>
        <p:nvCxnSpPr>
          <p:cNvPr descr="Elválasztó" id="362" name="Google Shape;362;p1"/>
          <p:cNvCxnSpPr/>
          <p:nvPr/>
        </p:nvCxnSpPr>
        <p:spPr>
          <a:xfrm>
            <a:off x="7777113" y="2407072"/>
            <a:ext cx="0" cy="1100190"/>
          </a:xfrm>
          <a:prstGeom prst="straightConnector1">
            <a:avLst/>
          </a:prstGeom>
          <a:noFill/>
          <a:ln cap="flat" cmpd="sng" w="9525">
            <a:solidFill>
              <a:schemeClr val="accent1"/>
            </a:solidFill>
            <a:prstDash val="solid"/>
            <a:miter lim="800000"/>
            <a:headEnd len="sm" w="sm" type="none"/>
            <a:tailEnd len="sm" w="sm" type="none"/>
          </a:ln>
        </p:spPr>
      </p:cxnSp>
      <p:pic>
        <p:nvPicPr>
          <p:cNvPr id="363" name="Google Shape;363;p1"/>
          <p:cNvPicPr preferRelativeResize="0"/>
          <p:nvPr>
            <p:ph idx="3" type="pic"/>
          </p:nvPr>
        </p:nvPicPr>
        <p:blipFill rotWithShape="1">
          <a:blip r:embed="rId4">
            <a:alphaModFix/>
          </a:blip>
          <a:srcRect b="0" l="0" r="0" t="0"/>
          <a:stretch/>
        </p:blipFill>
        <p:spPr>
          <a:xfrm>
            <a:off x="8082954" y="2237328"/>
            <a:ext cx="1344168" cy="1449787"/>
          </a:xfrm>
          <a:prstGeom prst="rect">
            <a:avLst/>
          </a:prstGeom>
          <a:noFill/>
          <a:ln>
            <a:noFill/>
          </a:ln>
        </p:spPr>
      </p:pic>
      <p:sp>
        <p:nvSpPr>
          <p:cNvPr id="364" name="Google Shape;364;p1"/>
          <p:cNvSpPr txBox="1"/>
          <p:nvPr>
            <p:ph idx="1" type="subTitle"/>
          </p:nvPr>
        </p:nvSpPr>
        <p:spPr>
          <a:xfrm>
            <a:off x="2494607" y="3684672"/>
            <a:ext cx="5282503" cy="1100190"/>
          </a:xfrm>
          <a:prstGeom prst="rect">
            <a:avLst/>
          </a:prstGeom>
          <a:solidFill>
            <a:schemeClr val="dk1">
              <a:alpha val="89803"/>
            </a:schemeClr>
          </a:solidFill>
          <a:ln>
            <a:noFill/>
          </a:ln>
        </p:spPr>
        <p:txBody>
          <a:bodyPr anchorCtr="0" anchor="t" bIns="0" lIns="216000" spcFirstLastPara="1" rIns="216000" wrap="square" tIns="144000">
            <a:noAutofit/>
          </a:bodyPr>
          <a:lstStyle/>
          <a:p>
            <a:pPr indent="0" lvl="0" marL="0" rtl="0" algn="r">
              <a:lnSpc>
                <a:spcPct val="90000"/>
              </a:lnSpc>
              <a:spcBef>
                <a:spcPts val="0"/>
              </a:spcBef>
              <a:spcAft>
                <a:spcPts val="0"/>
              </a:spcAft>
              <a:buClr>
                <a:schemeClr val="lt1"/>
              </a:buClr>
              <a:buSzPts val="2100"/>
              <a:buNone/>
            </a:pPr>
            <a:r>
              <a:rPr i="1" lang="hu-HU"/>
              <a:t>Nekünk a termény a fontos</a:t>
            </a:r>
            <a:br>
              <a:rPr lang="hu-HU"/>
            </a:br>
            <a:r>
              <a:rPr lang="hu-HU"/>
              <a:t>Készítette: Németh Csaba, Hejner Bálint, Hidasi Zalán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Amik nélkül a backend nem jött volna létre</a:t>
            </a:r>
            <a:endParaRPr/>
          </a:p>
        </p:txBody>
      </p:sp>
      <p:sp>
        <p:nvSpPr>
          <p:cNvPr id="483" name="Google Shape;483;p10"/>
          <p:cNvSpPr txBox="1"/>
          <p:nvPr>
            <p:ph idx="7" type="body"/>
          </p:nvPr>
        </p:nvSpPr>
        <p:spPr>
          <a:xfrm>
            <a:off x="431800" y="1080000"/>
            <a:ext cx="11339513" cy="27656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A meg nem énekelt hősök</a:t>
            </a:r>
            <a:endParaRPr/>
          </a:p>
        </p:txBody>
      </p:sp>
      <p:sp>
        <p:nvSpPr>
          <p:cNvPr id="484" name="Google Shape;484;p10"/>
          <p:cNvSpPr txBox="1"/>
          <p:nvPr>
            <p:ph idx="4" type="body"/>
          </p:nvPr>
        </p:nvSpPr>
        <p:spPr>
          <a:xfrm>
            <a:off x="2071453"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Apache</a:t>
            </a:r>
            <a:endParaRPr/>
          </a:p>
        </p:txBody>
      </p:sp>
      <p:sp>
        <p:nvSpPr>
          <p:cNvPr id="485" name="Google Shape;485;p10"/>
          <p:cNvSpPr txBox="1"/>
          <p:nvPr>
            <p:ph idx="1" type="body"/>
          </p:nvPr>
        </p:nvSpPr>
        <p:spPr>
          <a:xfrm>
            <a:off x="2071452" y="4688112"/>
            <a:ext cx="2160588" cy="108988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bérelt szerverünk egy Apache 2 webszerver volt, amin a mai napig tökéletesen működik a backend</a:t>
            </a:r>
            <a:endParaRPr/>
          </a:p>
        </p:txBody>
      </p:sp>
      <p:cxnSp>
        <p:nvCxnSpPr>
          <p:cNvPr descr="Első elválasztó a dián" id="486" name="Google Shape;486;p10"/>
          <p:cNvCxnSpPr/>
          <p:nvPr/>
        </p:nvCxnSpPr>
        <p:spPr>
          <a:xfrm>
            <a:off x="4626292" y="2033542"/>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87" name="Google Shape;487;p10"/>
          <p:cNvSpPr txBox="1"/>
          <p:nvPr>
            <p:ph idx="5" type="body"/>
          </p:nvPr>
        </p:nvSpPr>
        <p:spPr>
          <a:xfrm>
            <a:off x="5020543" y="3926335"/>
            <a:ext cx="2160588"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Debian</a:t>
            </a:r>
            <a:endParaRPr/>
          </a:p>
        </p:txBody>
      </p:sp>
      <p:sp>
        <p:nvSpPr>
          <p:cNvPr id="488" name="Google Shape;488;p10"/>
          <p:cNvSpPr txBox="1"/>
          <p:nvPr>
            <p:ph idx="2" type="body"/>
          </p:nvPr>
        </p:nvSpPr>
        <p:spPr>
          <a:xfrm>
            <a:off x="5020543" y="4688111"/>
            <a:ext cx="2160588" cy="1388223"/>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szerveren Debian 12 operációs rendszer fut, aminek kezelése korábbi tanulmányainknak hála nem okozott problémát</a:t>
            </a:r>
            <a:endParaRPr/>
          </a:p>
        </p:txBody>
      </p:sp>
      <p:cxnSp>
        <p:nvCxnSpPr>
          <p:cNvPr descr="Második elválasztó a dián" id="489" name="Google Shape;489;p10"/>
          <p:cNvCxnSpPr/>
          <p:nvPr/>
        </p:nvCxnSpPr>
        <p:spPr>
          <a:xfrm>
            <a:off x="7575384" y="2033542"/>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90" name="Google Shape;490;p10"/>
          <p:cNvSpPr txBox="1"/>
          <p:nvPr>
            <p:ph idx="6" type="body"/>
          </p:nvPr>
        </p:nvSpPr>
        <p:spPr>
          <a:xfrm>
            <a:off x="7969635"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Swagger</a:t>
            </a:r>
            <a:endParaRPr/>
          </a:p>
        </p:txBody>
      </p:sp>
      <p:sp>
        <p:nvSpPr>
          <p:cNvPr id="491" name="Google Shape;491;p10"/>
          <p:cNvSpPr txBox="1"/>
          <p:nvPr>
            <p:ph idx="3" type="body"/>
          </p:nvPr>
        </p:nvSpPr>
        <p:spPr>
          <a:xfrm>
            <a:off x="7969634" y="4683647"/>
            <a:ext cx="2160588"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PDF-ben leadott dokumentáció mellett nagyon fontos része lett a backend-nek a Swagger-ben készített külön dokumentáció</a:t>
            </a:r>
            <a:endParaRPr/>
          </a:p>
        </p:txBody>
      </p:sp>
      <p:sp>
        <p:nvSpPr>
          <p:cNvPr id="492" name="Google Shape;492;p1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93" name="Google Shape;493;p10"/>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94" name="Google Shape;494;p10"/>
          <p:cNvPicPr preferRelativeResize="0"/>
          <p:nvPr>
            <p:ph idx="13" type="pic"/>
          </p:nvPr>
        </p:nvPicPr>
        <p:blipFill rotWithShape="1">
          <a:blip r:embed="rId3">
            <a:alphaModFix/>
          </a:blip>
          <a:srcRect b="0" l="0" r="0" t="0"/>
          <a:stretch/>
        </p:blipFill>
        <p:spPr>
          <a:xfrm>
            <a:off x="8621493" y="2358090"/>
            <a:ext cx="854075" cy="854075"/>
          </a:xfrm>
          <a:prstGeom prst="rect">
            <a:avLst/>
          </a:prstGeom>
          <a:noFill/>
          <a:ln>
            <a:noFill/>
          </a:ln>
        </p:spPr>
      </p:pic>
      <p:sp>
        <p:nvSpPr>
          <p:cNvPr id="495" name="Google Shape;495;p10"/>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96" name="Google Shape;496;p10"/>
          <p:cNvPicPr preferRelativeResize="0"/>
          <p:nvPr>
            <p:ph idx="8" type="pic"/>
          </p:nvPr>
        </p:nvPicPr>
        <p:blipFill rotWithShape="1">
          <a:blip r:embed="rId4">
            <a:alphaModFix/>
          </a:blip>
          <a:srcRect b="-75" l="14814" r="13725" t="75"/>
          <a:stretch/>
        </p:blipFill>
        <p:spPr>
          <a:xfrm>
            <a:off x="2550160" y="2358089"/>
            <a:ext cx="1220659" cy="854075"/>
          </a:xfrm>
          <a:prstGeom prst="rect">
            <a:avLst/>
          </a:prstGeom>
          <a:noFill/>
          <a:ln>
            <a:noFill/>
          </a:ln>
        </p:spPr>
      </p:pic>
      <p:pic>
        <p:nvPicPr>
          <p:cNvPr id="497" name="Google Shape;497;p10"/>
          <p:cNvPicPr preferRelativeResize="0"/>
          <p:nvPr>
            <p:ph idx="9" type="pic"/>
          </p:nvPr>
        </p:nvPicPr>
        <p:blipFill rotWithShape="1">
          <a:blip r:embed="rId5">
            <a:alphaModFix/>
          </a:blip>
          <a:srcRect b="0" l="0" r="0" t="0"/>
          <a:stretch/>
        </p:blipFill>
        <p:spPr>
          <a:xfrm>
            <a:off x="5672138" y="2357438"/>
            <a:ext cx="854075" cy="854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anim calcmode="lin" valueType="num">
                                      <p:cBhvr additive="base">
                                        <p:cTn dur="500"/>
                                        <p:tgtEl>
                                          <p:spTgt spid="48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500"/>
                                        <p:tgtEl>
                                          <p:spTgt spid="4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 calcmode="lin" valueType="num">
                                      <p:cBhvr additive="base">
                                        <p:cTn dur="500"/>
                                        <p:tgtEl>
                                          <p:spTgt spid="48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 calcmode="lin" valueType="num">
                                      <p:cBhvr additive="base">
                                        <p:cTn dur="500"/>
                                        <p:tgtEl>
                                          <p:spTgt spid="49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1"/>
          <p:cNvSpPr txBox="1"/>
          <p:nvPr>
            <p:ph idx="1" type="body"/>
          </p:nvPr>
        </p:nvSpPr>
        <p:spPr>
          <a:xfrm>
            <a:off x="432000" y="1152001"/>
            <a:ext cx="2951603" cy="8292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3F3F3F"/>
              </a:buClr>
              <a:buSzPts val="2800"/>
              <a:buNone/>
            </a:pPr>
            <a:r>
              <a:rPr lang="hu-HU"/>
              <a:t>A backend kód natív PHP 8.0-ban íródott</a:t>
            </a:r>
            <a:endParaRPr/>
          </a:p>
        </p:txBody>
      </p:sp>
      <p:sp>
        <p:nvSpPr>
          <p:cNvPr id="503" name="Google Shape;503;p1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A backend felépítése</a:t>
            </a:r>
            <a:endParaRPr/>
          </a:p>
        </p:txBody>
      </p:sp>
      <p:sp>
        <p:nvSpPr>
          <p:cNvPr id="504" name="Google Shape;504;p1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05" name="Google Shape;505;p11"/>
          <p:cNvSpPr txBox="1"/>
          <p:nvPr>
            <p:ph idx="3" type="body"/>
          </p:nvPr>
        </p:nvSpPr>
        <p:spPr>
          <a:xfrm>
            <a:off x="431800" y="1981202"/>
            <a:ext cx="2951163" cy="3851274"/>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Az SQL parancsokat így egyszerre bele lehetett illeszteni a kódba</a:t>
            </a:r>
            <a:endParaRPr/>
          </a:p>
          <a:p>
            <a:pPr indent="-266700" lvl="0" marL="266700" rtl="0" algn="l">
              <a:lnSpc>
                <a:spcPct val="90000"/>
              </a:lnSpc>
              <a:spcBef>
                <a:spcPts val="1000"/>
              </a:spcBef>
              <a:spcAft>
                <a:spcPts val="0"/>
              </a:spcAft>
              <a:buClr>
                <a:srgbClr val="3F3F3F"/>
              </a:buClr>
              <a:buSzPts val="1800"/>
              <a:buChar char="•"/>
            </a:pPr>
            <a:r>
              <a:rPr lang="hu-HU"/>
              <a:t>A backend és a frontend közös működésének érdekében a fejlécben nem csak a visszatérési érték lett megadva, hanem kivételek a CORS szabályokkal szemben</a:t>
            </a:r>
            <a:endParaRPr/>
          </a:p>
        </p:txBody>
      </p:sp>
      <p:sp>
        <p:nvSpPr>
          <p:cNvPr id="506" name="Google Shape;506;p11"/>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7" name="Google Shape;507;p11"/>
          <p:cNvSpPr/>
          <p:nvPr/>
        </p:nvSpPr>
        <p:spPr>
          <a:xfrm>
            <a:off x="8632371" y="6145352"/>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08" name="Google Shape;508;p11"/>
          <p:cNvPicPr preferRelativeResize="0"/>
          <p:nvPr>
            <p:ph idx="2" type="pic"/>
          </p:nvPr>
        </p:nvPicPr>
        <p:blipFill rotWithShape="1">
          <a:blip r:embed="rId3">
            <a:alphaModFix/>
          </a:blip>
          <a:srcRect b="0" l="4607" r="4606" t="0"/>
          <a:stretch/>
        </p:blipFill>
        <p:spPr>
          <a:xfrm>
            <a:off x="4092575" y="1376363"/>
            <a:ext cx="6334125" cy="4379912"/>
          </a:xfrm>
          <a:prstGeom prst="rect">
            <a:avLst/>
          </a:prstGeom>
          <a:solidFill>
            <a:srgbClr val="F2F2F2"/>
          </a:solidFill>
          <a:ln>
            <a:noFill/>
          </a:ln>
        </p:spPr>
      </p:pic>
      <p:pic>
        <p:nvPicPr>
          <p:cNvPr id="509" name="Google Shape;509;p11"/>
          <p:cNvPicPr preferRelativeResize="0"/>
          <p:nvPr/>
        </p:nvPicPr>
        <p:blipFill rotWithShape="1">
          <a:blip r:embed="rId4">
            <a:alphaModFix/>
          </a:blip>
          <a:srcRect b="0" l="0" r="0" t="0"/>
          <a:stretch/>
        </p:blipFill>
        <p:spPr>
          <a:xfrm>
            <a:off x="201656" y="4856480"/>
            <a:ext cx="3476264" cy="4303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2"/>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A backenden nagyon fontos szempont volt, hogy mind a sikeres, mind a sikertelen kéréseknél beszélő hibakódokat és üzeneteket adjunk vissza a frontendnek</a:t>
            </a:r>
            <a:endParaRPr/>
          </a:p>
          <a:p>
            <a:pPr indent="-266700" lvl="0" marL="266700" rtl="0" algn="l">
              <a:lnSpc>
                <a:spcPct val="90000"/>
              </a:lnSpc>
              <a:spcBef>
                <a:spcPts val="1000"/>
              </a:spcBef>
              <a:spcAft>
                <a:spcPts val="0"/>
              </a:spcAft>
              <a:buClr>
                <a:srgbClr val="3F3F3F"/>
              </a:buClr>
              <a:buSzPts val="1800"/>
              <a:buChar char="•"/>
            </a:pPr>
            <a:r>
              <a:rPr lang="hu-HU"/>
              <a:t>A felhasznált hibakódok:</a:t>
            </a:r>
            <a:endParaRPr/>
          </a:p>
          <a:p>
            <a:pPr indent="-276225" lvl="1" marL="542925" rtl="0" algn="l">
              <a:lnSpc>
                <a:spcPct val="90000"/>
              </a:lnSpc>
              <a:spcBef>
                <a:spcPts val="500"/>
              </a:spcBef>
              <a:spcAft>
                <a:spcPts val="0"/>
              </a:spcAft>
              <a:buClr>
                <a:srgbClr val="3F3F3F"/>
              </a:buClr>
              <a:buSzPts val="1600"/>
              <a:buChar char="•"/>
            </a:pPr>
            <a:r>
              <a:rPr lang="hu-HU"/>
              <a:t>200 – Sikeres visszatérés, ezen esetben megtörténik a frontendtől küldött kérés</a:t>
            </a:r>
            <a:endParaRPr/>
          </a:p>
          <a:p>
            <a:pPr indent="-276225" lvl="1" marL="542925" rtl="0" algn="l">
              <a:lnSpc>
                <a:spcPct val="90000"/>
              </a:lnSpc>
              <a:spcBef>
                <a:spcPts val="500"/>
              </a:spcBef>
              <a:spcAft>
                <a:spcPts val="0"/>
              </a:spcAft>
              <a:buClr>
                <a:srgbClr val="3F3F3F"/>
              </a:buClr>
              <a:buSzPts val="1600"/>
              <a:buChar char="•"/>
            </a:pPr>
            <a:r>
              <a:rPr lang="hu-HU"/>
              <a:t>400 – </a:t>
            </a:r>
            <a:r>
              <a:rPr i="1" lang="hu-HU"/>
              <a:t>”Bad Request” </a:t>
            </a:r>
            <a:r>
              <a:rPr lang="hu-HU"/>
              <a:t>kód esetén a megadott szintaxisa a kérésnek nem olyan amit a backend elvár</a:t>
            </a:r>
            <a:endParaRPr i="1"/>
          </a:p>
          <a:p>
            <a:pPr indent="-276225" lvl="1" marL="542925" rtl="0" algn="l">
              <a:lnSpc>
                <a:spcPct val="90000"/>
              </a:lnSpc>
              <a:spcBef>
                <a:spcPts val="500"/>
              </a:spcBef>
              <a:spcAft>
                <a:spcPts val="0"/>
              </a:spcAft>
              <a:buClr>
                <a:srgbClr val="3F3F3F"/>
              </a:buClr>
              <a:buSzPts val="1600"/>
              <a:buChar char="•"/>
            </a:pPr>
            <a:r>
              <a:rPr lang="hu-HU"/>
              <a:t>401 – Ezen hibakód esetén a felhasználónak nincs meg a megfelelő jogosultsága ahhoz, hogy végrehajtsa a műveletet</a:t>
            </a:r>
            <a:endParaRPr/>
          </a:p>
        </p:txBody>
      </p:sp>
      <p:sp>
        <p:nvSpPr>
          <p:cNvPr id="515" name="Google Shape;515;p1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Minden ami visszatér</a:t>
            </a:r>
            <a:endParaRPr/>
          </a:p>
        </p:txBody>
      </p:sp>
      <p:sp>
        <p:nvSpPr>
          <p:cNvPr id="516" name="Google Shape;516;p1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17" name="Google Shape;517;p12"/>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8" name="Google Shape;518;p12"/>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19" name="Google Shape;519;p12"/>
          <p:cNvPicPr preferRelativeResize="0"/>
          <p:nvPr/>
        </p:nvPicPr>
        <p:blipFill rotWithShape="1">
          <a:blip r:embed="rId3">
            <a:alphaModFix/>
          </a:blip>
          <a:srcRect b="0" l="0" r="0" t="0"/>
          <a:stretch/>
        </p:blipFill>
        <p:spPr>
          <a:xfrm>
            <a:off x="838776" y="3810350"/>
            <a:ext cx="3930300" cy="1518600"/>
          </a:xfrm>
          <a:prstGeom prst="rect">
            <a:avLst/>
          </a:prstGeom>
          <a:noFill/>
          <a:ln>
            <a:noFill/>
          </a:ln>
        </p:spPr>
      </p:pic>
      <p:pic>
        <p:nvPicPr>
          <p:cNvPr id="520" name="Google Shape;520;p12"/>
          <p:cNvPicPr preferRelativeResize="0"/>
          <p:nvPr/>
        </p:nvPicPr>
        <p:blipFill rotWithShape="1">
          <a:blip r:embed="rId4">
            <a:alphaModFix/>
          </a:blip>
          <a:srcRect b="0" l="0" r="0" t="0"/>
          <a:stretch/>
        </p:blipFill>
        <p:spPr>
          <a:xfrm>
            <a:off x="838765" y="3238842"/>
            <a:ext cx="4253857" cy="548739"/>
          </a:xfrm>
          <a:prstGeom prst="rect">
            <a:avLst/>
          </a:prstGeom>
          <a:noFill/>
          <a:ln>
            <a:noFill/>
          </a:ln>
        </p:spPr>
      </p:pic>
      <p:pic>
        <p:nvPicPr>
          <p:cNvPr id="521" name="Google Shape;521;p12"/>
          <p:cNvPicPr preferRelativeResize="0"/>
          <p:nvPr/>
        </p:nvPicPr>
        <p:blipFill rotWithShape="1">
          <a:blip r:embed="rId5">
            <a:alphaModFix/>
          </a:blip>
          <a:srcRect b="0" l="0" r="0" t="0"/>
          <a:stretch/>
        </p:blipFill>
        <p:spPr>
          <a:xfrm>
            <a:off x="6644640" y="3842245"/>
            <a:ext cx="4708594" cy="1454795"/>
          </a:xfrm>
          <a:prstGeom prst="rect">
            <a:avLst/>
          </a:prstGeom>
          <a:noFill/>
          <a:ln>
            <a:noFill/>
          </a:ln>
        </p:spPr>
      </p:pic>
      <p:pic>
        <p:nvPicPr>
          <p:cNvPr id="522" name="Google Shape;522;p12"/>
          <p:cNvPicPr preferRelativeResize="0"/>
          <p:nvPr/>
        </p:nvPicPr>
        <p:blipFill rotWithShape="1">
          <a:blip r:embed="rId6">
            <a:alphaModFix/>
          </a:blip>
          <a:srcRect b="0" l="0" r="0" t="0"/>
          <a:stretch/>
        </p:blipFill>
        <p:spPr>
          <a:xfrm>
            <a:off x="7078172" y="3238842"/>
            <a:ext cx="4253857" cy="4390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Operating the backend server</a:t>
            </a:r>
            <a:endParaRPr/>
          </a:p>
        </p:txBody>
      </p:sp>
      <p:sp>
        <p:nvSpPr>
          <p:cNvPr id="528" name="Google Shape;528;p13"/>
          <p:cNvSpPr txBox="1"/>
          <p:nvPr>
            <p:ph idx="1" type="body"/>
          </p:nvPr>
        </p:nvSpPr>
        <p:spPr>
          <a:xfrm>
            <a:off x="6300000" y="1727200"/>
            <a:ext cx="5472000" cy="3403600"/>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When the progress of the backend reached a certain point, we decided to upload it to our server</a:t>
            </a:r>
            <a:endParaRPr/>
          </a:p>
          <a:p>
            <a:pPr indent="-266700" lvl="0" marL="266700" rtl="0" algn="l">
              <a:lnSpc>
                <a:spcPct val="90000"/>
              </a:lnSpc>
              <a:spcBef>
                <a:spcPts val="1000"/>
              </a:spcBef>
              <a:spcAft>
                <a:spcPts val="0"/>
              </a:spcAft>
              <a:buClr>
                <a:srgbClr val="3F3F3F"/>
              </a:buClr>
              <a:buSzPts val="1800"/>
              <a:buChar char="•"/>
            </a:pPr>
            <a:r>
              <a:rPr lang="hu-HU"/>
              <a:t>Since this job required some </a:t>
            </a:r>
            <a:r>
              <a:rPr lang="hu-HU"/>
              <a:t>great</a:t>
            </a:r>
            <a:r>
              <a:rPr lang="hu-HU"/>
              <a:t> knowledge of the operating system, we were very fortunate that one of our members is an expert in everything that correlates to Linux</a:t>
            </a:r>
            <a:endParaRPr/>
          </a:p>
          <a:p>
            <a:pPr indent="-266700" lvl="0" marL="266700" rtl="0" algn="l">
              <a:lnSpc>
                <a:spcPct val="90000"/>
              </a:lnSpc>
              <a:spcBef>
                <a:spcPts val="1000"/>
              </a:spcBef>
              <a:spcAft>
                <a:spcPts val="0"/>
              </a:spcAft>
              <a:buClr>
                <a:srgbClr val="3F3F3F"/>
              </a:buClr>
              <a:buSzPts val="1800"/>
              <a:buChar char="•"/>
            </a:pPr>
            <a:r>
              <a:rPr lang="hu-HU"/>
              <a:t>After we uploaded the files, the minor changes are always maintained on the server too, so the backend server is always up to date</a:t>
            </a:r>
            <a:endParaRPr/>
          </a:p>
          <a:p>
            <a:pPr indent="-266700" lvl="0" marL="266700" rtl="0" algn="l">
              <a:lnSpc>
                <a:spcPct val="90000"/>
              </a:lnSpc>
              <a:spcBef>
                <a:spcPts val="1000"/>
              </a:spcBef>
              <a:spcAft>
                <a:spcPts val="0"/>
              </a:spcAft>
              <a:buClr>
                <a:srgbClr val="3F3F3F"/>
              </a:buClr>
              <a:buSzPts val="1800"/>
              <a:buChar char="•"/>
            </a:pPr>
            <a:r>
              <a:rPr lang="hu-HU"/>
              <a:t>Thankfully, due to the earlier reasoning, the communication between the backend files and the database was a piece of cake</a:t>
            </a:r>
            <a:endParaRPr/>
          </a:p>
        </p:txBody>
      </p:sp>
      <p:sp>
        <p:nvSpPr>
          <p:cNvPr id="529" name="Google Shape;529;p1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30" name="Google Shape;530;p13"/>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1" name="Google Shape;531;p13"/>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32" name="Google Shape;532;p13"/>
          <p:cNvPicPr preferRelativeResize="0"/>
          <p:nvPr/>
        </p:nvPicPr>
        <p:blipFill rotWithShape="1">
          <a:blip r:embed="rId3">
            <a:alphaModFix/>
          </a:blip>
          <a:srcRect b="0" l="0" r="0" t="0"/>
          <a:stretch/>
        </p:blipFill>
        <p:spPr>
          <a:xfrm>
            <a:off x="370676" y="1414181"/>
            <a:ext cx="5725324" cy="40296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pic>
        <p:nvPicPr>
          <p:cNvPr descr="Kép helyőrzője" id="538" name="Google Shape;538;p14"/>
          <p:cNvPicPr preferRelativeResize="0"/>
          <p:nvPr>
            <p:ph idx="2" type="pic"/>
          </p:nvPr>
        </p:nvPicPr>
        <p:blipFill rotWithShape="1">
          <a:blip r:embed="rId3">
            <a:alphaModFix/>
          </a:blip>
          <a:srcRect b="0" l="0" r="0" t="0"/>
          <a:stretch/>
        </p:blipFill>
        <p:spPr>
          <a:xfrm>
            <a:off x="0" y="0"/>
            <a:ext cx="6095999" cy="6858000"/>
          </a:xfrm>
          <a:prstGeom prst="rect">
            <a:avLst/>
          </a:prstGeom>
          <a:solidFill>
            <a:srgbClr val="D8D8D8"/>
          </a:solidFill>
          <a:ln>
            <a:noFill/>
          </a:ln>
        </p:spPr>
      </p:pic>
      <p:sp>
        <p:nvSpPr>
          <p:cNvPr id="539" name="Google Shape;539;p14"/>
          <p:cNvSpPr txBox="1"/>
          <p:nvPr>
            <p:ph type="ctrTitle"/>
          </p:nvPr>
        </p:nvSpPr>
        <p:spPr>
          <a:xfrm>
            <a:off x="6095999" y="0"/>
            <a:ext cx="6095999" cy="4155116"/>
          </a:xfrm>
          <a:prstGeom prst="rect">
            <a:avLst/>
          </a:prstGeom>
          <a:solidFill>
            <a:schemeClr val="dk1">
              <a:alpha val="80000"/>
            </a:schemeClr>
          </a:solidFill>
          <a:ln>
            <a:noFill/>
          </a:ln>
        </p:spPr>
        <p:txBody>
          <a:bodyPr anchorCtr="0" anchor="ctr" bIns="144000" lIns="288000" spcFirstLastPara="1" rIns="432000" wrap="square" tIns="0">
            <a:noAutofit/>
          </a:bodyPr>
          <a:lstStyle/>
          <a:p>
            <a:pPr indent="0" lvl="0" marL="0" rtl="0" algn="ctr">
              <a:lnSpc>
                <a:spcPct val="90000"/>
              </a:lnSpc>
              <a:spcBef>
                <a:spcPts val="0"/>
              </a:spcBef>
              <a:spcAft>
                <a:spcPts val="0"/>
              </a:spcAft>
              <a:buClr>
                <a:schemeClr val="lt1"/>
              </a:buClr>
              <a:buSzPts val="4200"/>
              <a:buFont typeface="Rockwell"/>
              <a:buNone/>
            </a:pPr>
            <a:r>
              <a:rPr lang="hu-HU"/>
              <a:t>Frontend</a:t>
            </a:r>
            <a:endParaRPr/>
          </a:p>
        </p:txBody>
      </p:sp>
      <p:sp>
        <p:nvSpPr>
          <p:cNvPr id="540" name="Google Shape;540;p1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41" name="Google Shape;541;p14"/>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2" name="Google Shape;542;p14"/>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43" name="Google Shape;543;p14"/>
          <p:cNvPicPr preferRelativeResize="0"/>
          <p:nvPr/>
        </p:nvPicPr>
        <p:blipFill rotWithShape="1">
          <a:blip r:embed="rId4">
            <a:alphaModFix/>
          </a:blip>
          <a:srcRect b="0" l="0" r="0" t="0"/>
          <a:stretch/>
        </p:blipFill>
        <p:spPr>
          <a:xfrm>
            <a:off x="7111932" y="4297269"/>
            <a:ext cx="3368503" cy="2331863"/>
          </a:xfrm>
          <a:prstGeom prst="rect">
            <a:avLst/>
          </a:prstGeom>
          <a:noFill/>
          <a:ln>
            <a:noFill/>
          </a:ln>
        </p:spPr>
      </p:pic>
      <p:sp>
        <p:nvSpPr>
          <p:cNvPr id="544" name="Google Shape;544;p14"/>
          <p:cNvSpPr txBox="1"/>
          <p:nvPr/>
        </p:nvSpPr>
        <p:spPr>
          <a:xfrm>
            <a:off x="6589439" y="2269509"/>
            <a:ext cx="5109118" cy="914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1" lang="hu-HU" sz="2800" u="none" cap="none" strike="noStrike">
                <a:solidFill>
                  <a:schemeClr val="lt1"/>
                </a:solidFill>
                <a:latin typeface="Rockwell"/>
                <a:ea typeface="Rockwell"/>
                <a:cs typeface="Rockwell"/>
                <a:sym typeface="Rockwell"/>
              </a:rPr>
              <a:t>Ami nélkül nem lenne backend</a:t>
            </a:r>
            <a:endParaRPr sz="1000"/>
          </a:p>
          <a:p>
            <a:pPr indent="0" lvl="0" marL="0" marR="0" rtl="0" algn="ctr">
              <a:spcBef>
                <a:spcPts val="0"/>
              </a:spcBef>
              <a:spcAft>
                <a:spcPts val="0"/>
              </a:spcAft>
              <a:buNone/>
            </a:pPr>
            <a:r>
              <a:rPr i="1" lang="hu-HU" sz="2000">
                <a:solidFill>
                  <a:schemeClr val="lt1"/>
                </a:solidFill>
                <a:latin typeface="Rockwell"/>
                <a:ea typeface="Rockwell"/>
                <a:cs typeface="Rockwell"/>
                <a:sym typeface="Rockwell"/>
              </a:rPr>
              <a:t>Frontend felelősök</a:t>
            </a:r>
            <a:r>
              <a:rPr b="0" i="1" lang="hu-HU" sz="2000" u="none" cap="none" strike="noStrike">
                <a:solidFill>
                  <a:schemeClr val="lt1"/>
                </a:solidFill>
                <a:latin typeface="Rockwell"/>
                <a:ea typeface="Rockwell"/>
                <a:cs typeface="Rockwell"/>
                <a:sym typeface="Rockwell"/>
              </a:rPr>
              <a:t>: Németh Csaba, Hejner Bálint</a:t>
            </a:r>
            <a:endParaRPr b="0" i="1" sz="1800" u="none" cap="none" strike="noStrike">
              <a:solidFill>
                <a:schemeClr val="lt1"/>
              </a:solidFill>
              <a:latin typeface="Rockwell"/>
              <a:ea typeface="Rockwell"/>
              <a:cs typeface="Rockwell"/>
              <a:sym typeface="Rockwe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strike="sngStrike"/>
              <a:t>Az apokalipszis</a:t>
            </a:r>
            <a:r>
              <a:rPr lang="hu-HU"/>
              <a:t> A Frontend fejlesztés öt lovasa</a:t>
            </a:r>
            <a:endParaRPr/>
          </a:p>
        </p:txBody>
      </p:sp>
      <p:sp>
        <p:nvSpPr>
          <p:cNvPr id="551" name="Google Shape;551;p15"/>
          <p:cNvSpPr txBox="1"/>
          <p:nvPr>
            <p:ph idx="5" type="body"/>
          </p:nvPr>
        </p:nvSpPr>
        <p:spPr>
          <a:xfrm>
            <a:off x="431800" y="3926334"/>
            <a:ext cx="2160000"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Figma</a:t>
            </a:r>
            <a:endParaRPr/>
          </a:p>
        </p:txBody>
      </p:sp>
      <p:sp>
        <p:nvSpPr>
          <p:cNvPr id="552" name="Google Shape;552;p15"/>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tervezéshez a Figma által kínált szolgáltatást használtuk fel</a:t>
            </a:r>
            <a:endParaRPr/>
          </a:p>
        </p:txBody>
      </p:sp>
      <p:cxnSp>
        <p:nvCxnSpPr>
          <p:cNvPr descr="Első elválasztó a dián" id="553" name="Google Shape;553;p15"/>
          <p:cNvCxnSpPr/>
          <p:nvPr/>
        </p:nvCxnSpPr>
        <p:spPr>
          <a:xfrm>
            <a:off x="2659047"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554" name="Google Shape;554;p15"/>
          <p:cNvSpPr txBox="1"/>
          <p:nvPr>
            <p:ph idx="6" type="body"/>
          </p:nvPr>
        </p:nvSpPr>
        <p:spPr>
          <a:xfrm>
            <a:off x="2726076"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React</a:t>
            </a:r>
            <a:endParaRPr/>
          </a:p>
        </p:txBody>
      </p:sp>
      <p:sp>
        <p:nvSpPr>
          <p:cNvPr id="555" name="Google Shape;555;p15"/>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Frontend kódja JavaScript-ben íródott a React könyvtár közbenjárásával</a:t>
            </a:r>
            <a:endParaRPr/>
          </a:p>
        </p:txBody>
      </p:sp>
      <p:cxnSp>
        <p:nvCxnSpPr>
          <p:cNvPr descr="Második elválasztó a dián" id="556" name="Google Shape;556;p15"/>
          <p:cNvCxnSpPr/>
          <p:nvPr/>
        </p:nvCxnSpPr>
        <p:spPr>
          <a:xfrm>
            <a:off x="4953541"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557" name="Google Shape;557;p15"/>
          <p:cNvSpPr txBox="1"/>
          <p:nvPr>
            <p:ph idx="7" type="body"/>
          </p:nvPr>
        </p:nvSpPr>
        <p:spPr>
          <a:xfrm>
            <a:off x="5020543" y="3926335"/>
            <a:ext cx="2160588"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Tailwind</a:t>
            </a:r>
            <a:endParaRPr/>
          </a:p>
        </p:txBody>
      </p:sp>
      <p:sp>
        <p:nvSpPr>
          <p:cNvPr id="558" name="Google Shape;558;p15"/>
          <p:cNvSpPr txBox="1"/>
          <p:nvPr>
            <p:ph idx="2" type="body"/>
          </p:nvPr>
        </p:nvSpPr>
        <p:spPr>
          <a:xfrm>
            <a:off x="5020543" y="4688112"/>
            <a:ext cx="2160588" cy="112340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fő személyre szabó osztályunk a TailwindCSS által generált, majd később szerkesztett </a:t>
            </a:r>
            <a:r>
              <a:rPr i="1" lang="hu-HU"/>
              <a:t>output.css volt</a:t>
            </a:r>
            <a:endParaRPr/>
          </a:p>
        </p:txBody>
      </p:sp>
      <p:cxnSp>
        <p:nvCxnSpPr>
          <p:cNvPr descr="Harmadik elválasztó a dián" id="559" name="Google Shape;559;p15"/>
          <p:cNvCxnSpPr/>
          <p:nvPr/>
        </p:nvCxnSpPr>
        <p:spPr>
          <a:xfrm>
            <a:off x="7248035"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560" name="Google Shape;560;p15"/>
          <p:cNvSpPr txBox="1"/>
          <p:nvPr>
            <p:ph idx="8" type="body"/>
          </p:nvPr>
        </p:nvSpPr>
        <p:spPr>
          <a:xfrm>
            <a:off x="7315013"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Primereact</a:t>
            </a:r>
            <a:endParaRPr/>
          </a:p>
        </p:txBody>
      </p:sp>
      <p:sp>
        <p:nvSpPr>
          <p:cNvPr id="561" name="Google Shape;561;p15"/>
          <p:cNvSpPr txBox="1"/>
          <p:nvPr>
            <p:ph idx="3" type="body"/>
          </p:nvPr>
        </p:nvSpPr>
        <p:spPr>
          <a:xfrm>
            <a:off x="7315012" y="4683647"/>
            <a:ext cx="2160588"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Nagyon sokat segített beépített komponenseivel mind a Primereact</a:t>
            </a:r>
            <a:endParaRPr/>
          </a:p>
        </p:txBody>
      </p:sp>
      <p:cxnSp>
        <p:nvCxnSpPr>
          <p:cNvPr descr="Negyedik elválasztó a dián" id="562" name="Google Shape;562;p15"/>
          <p:cNvCxnSpPr/>
          <p:nvPr/>
        </p:nvCxnSpPr>
        <p:spPr>
          <a:xfrm>
            <a:off x="9542529"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563" name="Google Shape;563;p15"/>
          <p:cNvSpPr txBox="1"/>
          <p:nvPr>
            <p:ph idx="9" type="body"/>
          </p:nvPr>
        </p:nvSpPr>
        <p:spPr>
          <a:xfrm>
            <a:off x="9609481" y="3926335"/>
            <a:ext cx="2160588"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Material UI</a:t>
            </a:r>
            <a:endParaRPr/>
          </a:p>
        </p:txBody>
      </p:sp>
      <p:sp>
        <p:nvSpPr>
          <p:cNvPr id="564" name="Google Shape;564;p15"/>
          <p:cNvSpPr txBox="1"/>
          <p:nvPr>
            <p:ph idx="4" type="body"/>
          </p:nvPr>
        </p:nvSpPr>
        <p:spPr>
          <a:xfrm>
            <a:off x="9609481" y="4688112"/>
            <a:ext cx="2160588"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Mind a Material UI, utóbbi főleg a reszponzivitás elérésében játszott kulcsszerepet</a:t>
            </a:r>
            <a:endParaRPr/>
          </a:p>
        </p:txBody>
      </p:sp>
      <p:sp>
        <p:nvSpPr>
          <p:cNvPr id="565" name="Google Shape;565;p1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66" name="Google Shape;566;p15"/>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67" name="Google Shape;567;p15"/>
          <p:cNvPicPr preferRelativeResize="0"/>
          <p:nvPr>
            <p:ph idx="17" type="pic"/>
          </p:nvPr>
        </p:nvPicPr>
        <p:blipFill rotWithShape="1">
          <a:blip r:embed="rId3">
            <a:alphaModFix/>
          </a:blip>
          <a:srcRect b="347" l="0" r="0" t="347"/>
          <a:stretch/>
        </p:blipFill>
        <p:spPr>
          <a:xfrm>
            <a:off x="7967620" y="2358091"/>
            <a:ext cx="854075" cy="854075"/>
          </a:xfrm>
          <a:prstGeom prst="rect">
            <a:avLst/>
          </a:prstGeom>
          <a:noFill/>
          <a:ln>
            <a:noFill/>
          </a:ln>
        </p:spPr>
      </p:pic>
      <p:pic>
        <p:nvPicPr>
          <p:cNvPr id="568" name="Google Shape;568;p15"/>
          <p:cNvPicPr preferRelativeResize="0"/>
          <p:nvPr>
            <p:ph idx="18" type="pic"/>
          </p:nvPr>
        </p:nvPicPr>
        <p:blipFill rotWithShape="1">
          <a:blip r:embed="rId4">
            <a:alphaModFix/>
          </a:blip>
          <a:srcRect b="317" l="0" r="0" t="318"/>
          <a:stretch/>
        </p:blipFill>
        <p:spPr>
          <a:xfrm>
            <a:off x="10261341" y="2358091"/>
            <a:ext cx="854075" cy="854075"/>
          </a:xfrm>
          <a:prstGeom prst="rect">
            <a:avLst/>
          </a:prstGeom>
          <a:noFill/>
          <a:ln>
            <a:noFill/>
          </a:ln>
        </p:spPr>
      </p:pic>
      <p:pic>
        <p:nvPicPr>
          <p:cNvPr id="569" name="Google Shape;569;p15"/>
          <p:cNvPicPr preferRelativeResize="0"/>
          <p:nvPr>
            <p:ph idx="15" type="pic"/>
          </p:nvPr>
        </p:nvPicPr>
        <p:blipFill rotWithShape="1">
          <a:blip r:embed="rId5">
            <a:alphaModFix/>
          </a:blip>
          <a:srcRect b="0" l="15639" r="15639" t="0"/>
          <a:stretch/>
        </p:blipFill>
        <p:spPr>
          <a:xfrm>
            <a:off x="3215259" y="2204725"/>
            <a:ext cx="1182070" cy="1182070"/>
          </a:xfrm>
          <a:prstGeom prst="rect">
            <a:avLst/>
          </a:prstGeom>
          <a:noFill/>
          <a:ln>
            <a:noFill/>
          </a:ln>
        </p:spPr>
      </p:pic>
      <p:pic>
        <p:nvPicPr>
          <p:cNvPr id="570" name="Google Shape;570;p15"/>
          <p:cNvPicPr preferRelativeResize="0"/>
          <p:nvPr>
            <p:ph idx="14" type="pic"/>
          </p:nvPr>
        </p:nvPicPr>
        <p:blipFill rotWithShape="1">
          <a:blip r:embed="rId6">
            <a:alphaModFix/>
          </a:blip>
          <a:srcRect b="0" l="25000" r="25000" t="0"/>
          <a:stretch/>
        </p:blipFill>
        <p:spPr>
          <a:xfrm>
            <a:off x="1086454" y="2358091"/>
            <a:ext cx="854075" cy="854075"/>
          </a:xfrm>
          <a:prstGeom prst="rect">
            <a:avLst/>
          </a:prstGeom>
          <a:noFill/>
          <a:ln>
            <a:noFill/>
          </a:ln>
        </p:spPr>
      </p:pic>
      <p:pic>
        <p:nvPicPr>
          <p:cNvPr id="571" name="Google Shape;571;p15"/>
          <p:cNvPicPr preferRelativeResize="0"/>
          <p:nvPr>
            <p:ph idx="16" type="pic"/>
          </p:nvPr>
        </p:nvPicPr>
        <p:blipFill rotWithShape="1">
          <a:blip r:embed="rId7">
            <a:alphaModFix/>
          </a:blip>
          <a:srcRect b="0" l="0" r="0" t="0"/>
          <a:stretch/>
        </p:blipFill>
        <p:spPr>
          <a:xfrm>
            <a:off x="5673898" y="2358091"/>
            <a:ext cx="854075" cy="854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 calcmode="lin" valueType="num">
                                      <p:cBhvr additive="base">
                                        <p:cTn dur="500"/>
                                        <p:tgtEl>
                                          <p:spTgt spid="55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anim calcmode="lin" valueType="num">
                                      <p:cBhvr additive="base">
                                        <p:cTn dur="500"/>
                                        <p:tgtEl>
                                          <p:spTgt spid="55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anim calcmode="lin" valueType="num">
                                      <p:cBhvr additive="base">
                                        <p:cTn dur="500"/>
                                        <p:tgtEl>
                                          <p:spTgt spid="55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anim calcmode="lin" valueType="num">
                                      <p:cBhvr additive="base">
                                        <p:cTn dur="500"/>
                                        <p:tgtEl>
                                          <p:spTgt spid="56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anim calcmode="lin" valueType="num">
                                      <p:cBhvr additive="base">
                                        <p:cTn dur="500"/>
                                        <p:tgtEl>
                                          <p:spTgt spid="5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16"/>
          <p:cNvPicPr preferRelativeResize="0"/>
          <p:nvPr/>
        </p:nvPicPr>
        <p:blipFill rotWithShape="1">
          <a:blip r:embed="rId3">
            <a:alphaModFix/>
          </a:blip>
          <a:srcRect b="0" l="0" r="0" t="0"/>
          <a:stretch/>
        </p:blipFill>
        <p:spPr>
          <a:xfrm>
            <a:off x="432000" y="1117124"/>
            <a:ext cx="7548880" cy="4379912"/>
          </a:xfrm>
          <a:prstGeom prst="rect">
            <a:avLst/>
          </a:prstGeom>
          <a:noFill/>
          <a:ln>
            <a:noFill/>
          </a:ln>
        </p:spPr>
      </p:pic>
      <p:sp>
        <p:nvSpPr>
          <p:cNvPr id="577" name="Google Shape;577;p1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Első lépés: Legyen terv.</a:t>
            </a:r>
            <a:endParaRPr/>
          </a:p>
        </p:txBody>
      </p:sp>
      <p:sp>
        <p:nvSpPr>
          <p:cNvPr id="578" name="Google Shape;578;p1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pic>
        <p:nvPicPr>
          <p:cNvPr id="579" name="Google Shape;579;p16"/>
          <p:cNvPicPr preferRelativeResize="0"/>
          <p:nvPr>
            <p:ph idx="2" type="pic"/>
          </p:nvPr>
        </p:nvPicPr>
        <p:blipFill rotWithShape="1">
          <a:blip r:embed="rId4">
            <a:alphaModFix/>
          </a:blip>
          <a:srcRect b="0" l="196" r="-231" t="0"/>
          <a:stretch/>
        </p:blipFill>
        <p:spPr>
          <a:xfrm>
            <a:off x="432000" y="1117124"/>
            <a:ext cx="7548880" cy="4379912"/>
          </a:xfrm>
          <a:prstGeom prst="rect">
            <a:avLst/>
          </a:prstGeom>
          <a:noFill/>
          <a:ln>
            <a:noFill/>
          </a:ln>
        </p:spPr>
      </p:pic>
      <p:sp>
        <p:nvSpPr>
          <p:cNvPr id="580" name="Google Shape;580;p16"/>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1" name="Google Shape;581;p16"/>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2" name="Google Shape;582;p16"/>
          <p:cNvSpPr txBox="1"/>
          <p:nvPr/>
        </p:nvSpPr>
        <p:spPr>
          <a:xfrm>
            <a:off x="8076935" y="1757442"/>
            <a:ext cx="3810529" cy="3099276"/>
          </a:xfrm>
          <a:prstGeom prst="rect">
            <a:avLst/>
          </a:prstGeom>
          <a:noFill/>
          <a:ln>
            <a:noFill/>
          </a:ln>
        </p:spPr>
        <p:txBody>
          <a:bodyPr anchorCtr="0" anchor="t" bIns="0" lIns="0" spcFirstLastPara="1" rIns="0" wrap="square" tIns="0">
            <a:noAutofit/>
          </a:bodyPr>
          <a:lstStyle/>
          <a:p>
            <a:pPr indent="-285750" lvl="0" marL="285750" marR="0" rtl="0" algn="just">
              <a:spcBef>
                <a:spcPts val="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Mielőtt megkezdtük a kódolást, elengedhetetlen volt, hogy lássuk mit is akarunk lekódolni</a:t>
            </a:r>
            <a:endParaRPr/>
          </a:p>
          <a:p>
            <a:pPr indent="-285750" lvl="0" marL="285750" marR="0" rtl="0" algn="l">
              <a:spcBef>
                <a:spcPts val="120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Ehhez a Figma nevű tervezőalkalmazást használtuk fel.</a:t>
            </a:r>
            <a:endParaRPr/>
          </a:p>
          <a:p>
            <a:pPr indent="-285750" lvl="0" marL="285750" marR="0" rtl="0" algn="l">
              <a:spcBef>
                <a:spcPts val="120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Amint látható, a kb. 6 hetes időszak alatt egy komplett tervezet állt elő, ami nem csak a dizájnt, hanem az oldalak közötti összeköttetést is magába foglalja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9"/>
                                        </p:tgtEl>
                                      </p:cBhvr>
                                    </p:animEffect>
                                    <p:set>
                                      <p:cBhvr>
                                        <p:cTn dur="1" fill="hold">
                                          <p:stCondLst>
                                            <p:cond delay="500"/>
                                          </p:stCondLst>
                                        </p:cTn>
                                        <p:tgtEl>
                                          <p:spTgt spid="5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7"/>
          <p:cNvPicPr preferRelativeResize="0"/>
          <p:nvPr>
            <p:ph idx="1" type="body"/>
          </p:nvPr>
        </p:nvPicPr>
        <p:blipFill rotWithShape="1">
          <a:blip r:embed="rId3">
            <a:alphaModFix/>
          </a:blip>
          <a:srcRect b="0" l="0" r="0" t="0"/>
          <a:stretch/>
        </p:blipFill>
        <p:spPr>
          <a:xfrm>
            <a:off x="972632" y="3815876"/>
            <a:ext cx="9526329" cy="2238687"/>
          </a:xfrm>
          <a:prstGeom prst="rect">
            <a:avLst/>
          </a:prstGeom>
          <a:noFill/>
          <a:ln>
            <a:noFill/>
          </a:ln>
        </p:spPr>
      </p:pic>
      <p:sp>
        <p:nvSpPr>
          <p:cNvPr id="588" name="Google Shape;588;p1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Step two: Dividing the work</a:t>
            </a:r>
            <a:endParaRPr/>
          </a:p>
        </p:txBody>
      </p:sp>
      <p:sp>
        <p:nvSpPr>
          <p:cNvPr id="589" name="Google Shape;589;p1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590" name="Google Shape;590;p17"/>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1" name="Google Shape;591;p17"/>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2" name="Google Shape;592;p17"/>
          <p:cNvSpPr txBox="1"/>
          <p:nvPr/>
        </p:nvSpPr>
        <p:spPr>
          <a:xfrm>
            <a:off x="972632" y="1288377"/>
            <a:ext cx="9526329" cy="2426871"/>
          </a:xfrm>
          <a:prstGeom prst="rect">
            <a:avLst/>
          </a:prstGeom>
          <a:noFill/>
          <a:ln>
            <a:noFill/>
          </a:ln>
        </p:spPr>
        <p:txBody>
          <a:bodyPr anchorCtr="0" anchor="t" bIns="0" lIns="0" spcFirstLastPara="1" rIns="0" wrap="square" tIns="0">
            <a:noAutofit/>
          </a:bodyPr>
          <a:lstStyle/>
          <a:p>
            <a:pPr indent="-285750" lvl="0" marL="285750" marR="0" rtl="0" algn="l">
              <a:spcBef>
                <a:spcPts val="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Since the frontend was developed by two members, we split the work so both of us do equal amount towards the project</a:t>
            </a:r>
            <a:endParaRPr b="0" i="0" sz="1800" u="none" cap="none" strike="noStrike">
              <a:solidFill>
                <a:srgbClr val="3F3F3F"/>
              </a:solidFill>
              <a:latin typeface="Calibri"/>
              <a:ea typeface="Calibri"/>
              <a:cs typeface="Calibri"/>
              <a:sym typeface="Calibri"/>
            </a:endParaRPr>
          </a:p>
          <a:p>
            <a:pPr indent="-285750" lvl="1" marL="742950" marR="0" rtl="0" algn="l">
              <a:spcBef>
                <a:spcPts val="60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We decided that the visual design of the sites will be done in 50-50%</a:t>
            </a:r>
            <a:endParaRPr/>
          </a:p>
          <a:p>
            <a:pPr indent="-285750" lvl="1" marL="742950" marR="0" rtl="0" algn="l">
              <a:spcBef>
                <a:spcPts val="60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After designing was complete, one of us started to work on the Context component and one of us started to work on communication with the backend using axios</a:t>
            </a:r>
            <a:endParaRPr b="0" i="0" sz="1800" u="none" cap="none" strike="noStrike">
              <a:solidFill>
                <a:srgbClr val="3F3F3F"/>
              </a:solidFill>
              <a:latin typeface="Calibri"/>
              <a:ea typeface="Calibri"/>
              <a:cs typeface="Calibri"/>
              <a:sym typeface="Calibri"/>
            </a:endParaRPr>
          </a:p>
          <a:p>
            <a:pPr indent="-285750" lvl="0" marL="285750" marR="0" rtl="0" algn="l">
              <a:spcBef>
                <a:spcPts val="600"/>
              </a:spcBef>
              <a:spcAft>
                <a:spcPts val="0"/>
              </a:spcAft>
              <a:buClr>
                <a:srgbClr val="3F3F3F"/>
              </a:buClr>
              <a:buSzPts val="1800"/>
              <a:buFont typeface="Arial"/>
              <a:buChar char="•"/>
            </a:pPr>
            <a:r>
              <a:rPr b="0" i="0" lang="hu-HU" sz="1800" u="none" cap="none" strike="noStrike">
                <a:solidFill>
                  <a:srgbClr val="3F3F3F"/>
                </a:solidFill>
                <a:latin typeface="Calibri"/>
                <a:ea typeface="Calibri"/>
                <a:cs typeface="Calibri"/>
                <a:sym typeface="Calibri"/>
              </a:rPr>
              <a:t>While working on GitHub, we looked out to give the commits meaningful messages so it correlates to the work we have done. We were also trying to make use of Gitmoji to sprinkle some humour into this long working progress</a:t>
            </a:r>
            <a:endParaRPr b="0" i="0" sz="1800" u="none" cap="none" strike="noStrike">
              <a:solidFill>
                <a:srgbClr val="3F3F3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8"/>
          <p:cNvSpPr txBox="1"/>
          <p:nvPr>
            <p:ph idx="1" type="body"/>
          </p:nvPr>
        </p:nvSpPr>
        <p:spPr>
          <a:xfrm>
            <a:off x="432000" y="1152000"/>
            <a:ext cx="2951603" cy="219623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2800"/>
              <a:buNone/>
            </a:pPr>
            <a:r>
              <a:rPr lang="hu-HU"/>
              <a:t>A kódolás volt a munka leghosszabb része, kb. 4 hónapot vett igénybe a frontend-fejlesztés</a:t>
            </a:r>
            <a:endParaRPr/>
          </a:p>
        </p:txBody>
      </p:sp>
      <p:sp>
        <p:nvSpPr>
          <p:cNvPr id="598" name="Google Shape;598;p1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Harmadik lépés: Legyen kód.</a:t>
            </a:r>
            <a:endParaRPr/>
          </a:p>
        </p:txBody>
      </p:sp>
      <p:sp>
        <p:nvSpPr>
          <p:cNvPr id="599" name="Google Shape;599;p1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600" name="Google Shape;600;p18"/>
          <p:cNvSpPr txBox="1"/>
          <p:nvPr>
            <p:ph idx="3" type="body"/>
          </p:nvPr>
        </p:nvSpPr>
        <p:spPr>
          <a:xfrm>
            <a:off x="431800" y="3636234"/>
            <a:ext cx="2951163" cy="2196235"/>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A backenddel való kommunikációt axios-szal oldottuk meg</a:t>
            </a:r>
            <a:endParaRPr/>
          </a:p>
          <a:p>
            <a:pPr indent="-266700" lvl="0" marL="266700" rtl="0" algn="l">
              <a:lnSpc>
                <a:spcPct val="90000"/>
              </a:lnSpc>
              <a:spcBef>
                <a:spcPts val="1000"/>
              </a:spcBef>
              <a:spcAft>
                <a:spcPts val="0"/>
              </a:spcAft>
              <a:buClr>
                <a:srgbClr val="3F3F3F"/>
              </a:buClr>
              <a:buSzPts val="1800"/>
              <a:buChar char="•"/>
            </a:pPr>
            <a:r>
              <a:rPr lang="hu-HU"/>
              <a:t>A többször felhasznált elemeket komponensekbe helyeztük, hogy elérésük könnyebb legyen</a:t>
            </a:r>
            <a:endParaRPr/>
          </a:p>
          <a:p>
            <a:pPr indent="-266700" lvl="0" marL="266700" rtl="0" algn="l">
              <a:lnSpc>
                <a:spcPct val="90000"/>
              </a:lnSpc>
              <a:spcBef>
                <a:spcPts val="1000"/>
              </a:spcBef>
              <a:spcAft>
                <a:spcPts val="0"/>
              </a:spcAft>
              <a:buClr>
                <a:srgbClr val="3F3F3F"/>
              </a:buClr>
              <a:buSzPts val="1800"/>
              <a:buChar char="•"/>
            </a:pPr>
            <a:r>
              <a:rPr lang="hu-HU"/>
              <a:t>A képen az elkészült bejelentkező oldal látható</a:t>
            </a:r>
            <a:endParaRPr/>
          </a:p>
        </p:txBody>
      </p:sp>
      <p:sp>
        <p:nvSpPr>
          <p:cNvPr id="601" name="Google Shape;601;p18"/>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2" name="Google Shape;602;p18"/>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03" name="Google Shape;603;p18"/>
          <p:cNvPicPr preferRelativeResize="0"/>
          <p:nvPr>
            <p:ph idx="2" type="pic"/>
          </p:nvPr>
        </p:nvPicPr>
        <p:blipFill rotWithShape="1">
          <a:blip r:embed="rId3">
            <a:alphaModFix/>
          </a:blip>
          <a:srcRect b="2597" l="0" r="0" t="2598"/>
          <a:stretch/>
        </p:blipFill>
        <p:spPr>
          <a:xfrm>
            <a:off x="4092575" y="1376363"/>
            <a:ext cx="6334125" cy="4379912"/>
          </a:xfrm>
          <a:prstGeom prst="rect">
            <a:avLst/>
          </a:prstGeom>
          <a:solidFill>
            <a:srgbClr val="F2F2F2"/>
          </a:solid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8" name="Shape 608"/>
        <p:cNvGrpSpPr/>
        <p:nvPr/>
      </p:nvGrpSpPr>
      <p:grpSpPr>
        <a:xfrm>
          <a:off x="0" y="0"/>
          <a:ext cx="0" cy="0"/>
          <a:chOff x="0" y="0"/>
          <a:chExt cx="0" cy="0"/>
        </a:xfrm>
      </p:grpSpPr>
      <p:sp>
        <p:nvSpPr>
          <p:cNvPr id="609" name="Google Shape;609;p19"/>
          <p:cNvSpPr/>
          <p:nvPr/>
        </p:nvSpPr>
        <p:spPr>
          <a:xfrm>
            <a:off x="3715216" y="4551565"/>
            <a:ext cx="1330960" cy="1666240"/>
          </a:xfrm>
          <a:custGeom>
            <a:rect b="b" l="l" r="r" t="t"/>
            <a:pathLst>
              <a:path extrusionOk="0" h="120000" w="120000">
                <a:moveTo>
                  <a:pt x="0" y="0"/>
                </a:moveTo>
                <a:lnTo>
                  <a:pt x="120000" y="0"/>
                </a:lnTo>
                <a:lnTo>
                  <a:pt x="120000" y="120000"/>
                </a:lnTo>
                <a:lnTo>
                  <a:pt x="0" y="120000"/>
                </a:lnTo>
                <a:close/>
                <a:moveTo>
                  <a:pt x="34286" y="44595"/>
                </a:moveTo>
                <a:cubicBezTo>
                  <a:pt x="34286" y="33251"/>
                  <a:pt x="45798" y="24055"/>
                  <a:pt x="60000" y="24055"/>
                </a:cubicBezTo>
                <a:cubicBezTo>
                  <a:pt x="74202" y="24055"/>
                  <a:pt x="85714" y="33251"/>
                  <a:pt x="85714" y="44595"/>
                </a:cubicBezTo>
                <a:lnTo>
                  <a:pt x="85714" y="44595"/>
                </a:lnTo>
                <a:cubicBezTo>
                  <a:pt x="85714" y="53103"/>
                  <a:pt x="79958" y="60000"/>
                  <a:pt x="72857" y="60000"/>
                </a:cubicBezTo>
                <a:cubicBezTo>
                  <a:pt x="69307" y="60000"/>
                  <a:pt x="66429" y="63449"/>
                  <a:pt x="66429" y="67703"/>
                </a:cubicBezTo>
                <a:lnTo>
                  <a:pt x="66429" y="77973"/>
                </a:lnTo>
                <a:lnTo>
                  <a:pt x="53571" y="77973"/>
                </a:lnTo>
                <a:lnTo>
                  <a:pt x="53571" y="67703"/>
                </a:lnTo>
                <a:lnTo>
                  <a:pt x="53571" y="67703"/>
                </a:lnTo>
                <a:cubicBezTo>
                  <a:pt x="53571" y="59195"/>
                  <a:pt x="59328" y="52297"/>
                  <a:pt x="66429" y="52297"/>
                </a:cubicBezTo>
                <a:cubicBezTo>
                  <a:pt x="69979" y="52297"/>
                  <a:pt x="72857" y="48849"/>
                  <a:pt x="72857" y="44595"/>
                </a:cubicBezTo>
                <a:cubicBezTo>
                  <a:pt x="72857" y="38923"/>
                  <a:pt x="67101" y="34325"/>
                  <a:pt x="60000" y="34325"/>
                </a:cubicBezTo>
                <a:cubicBezTo>
                  <a:pt x="52899" y="34325"/>
                  <a:pt x="47143" y="38923"/>
                  <a:pt x="47143" y="44595"/>
                </a:cubicBezTo>
                <a:close/>
                <a:moveTo>
                  <a:pt x="60000" y="80540"/>
                </a:moveTo>
                <a:lnTo>
                  <a:pt x="60000" y="80540"/>
                </a:lnTo>
                <a:cubicBezTo>
                  <a:pt x="65326" y="80540"/>
                  <a:pt x="69643" y="83989"/>
                  <a:pt x="69643" y="88243"/>
                </a:cubicBezTo>
                <a:cubicBezTo>
                  <a:pt x="69643" y="92497"/>
                  <a:pt x="65326" y="95945"/>
                  <a:pt x="60000" y="95945"/>
                </a:cubicBezTo>
                <a:cubicBezTo>
                  <a:pt x="54674" y="95945"/>
                  <a:pt x="50357" y="92497"/>
                  <a:pt x="50357" y="88243"/>
                </a:cubicBezTo>
                <a:cubicBezTo>
                  <a:pt x="50357" y="83989"/>
                  <a:pt x="54674" y="80540"/>
                  <a:pt x="60000" y="80540"/>
                </a:cubicBezTo>
                <a:close/>
              </a:path>
              <a:path extrusionOk="0" fill="darken" h="120000" w="120000">
                <a:moveTo>
                  <a:pt x="34286" y="44595"/>
                </a:moveTo>
                <a:cubicBezTo>
                  <a:pt x="34286" y="33251"/>
                  <a:pt x="45798" y="24055"/>
                  <a:pt x="60000" y="24055"/>
                </a:cubicBezTo>
                <a:cubicBezTo>
                  <a:pt x="74202" y="24055"/>
                  <a:pt x="85714" y="33251"/>
                  <a:pt x="85714" y="44595"/>
                </a:cubicBezTo>
                <a:lnTo>
                  <a:pt x="85714" y="44595"/>
                </a:lnTo>
                <a:cubicBezTo>
                  <a:pt x="85714" y="53103"/>
                  <a:pt x="79958" y="60000"/>
                  <a:pt x="72857" y="60000"/>
                </a:cubicBezTo>
                <a:cubicBezTo>
                  <a:pt x="69307" y="60000"/>
                  <a:pt x="66429" y="63449"/>
                  <a:pt x="66429" y="67703"/>
                </a:cubicBezTo>
                <a:lnTo>
                  <a:pt x="66429" y="77973"/>
                </a:lnTo>
                <a:lnTo>
                  <a:pt x="53571" y="77973"/>
                </a:lnTo>
                <a:lnTo>
                  <a:pt x="53571" y="67703"/>
                </a:lnTo>
                <a:lnTo>
                  <a:pt x="53571" y="67703"/>
                </a:lnTo>
                <a:cubicBezTo>
                  <a:pt x="53571" y="59195"/>
                  <a:pt x="59328" y="52297"/>
                  <a:pt x="66429" y="52297"/>
                </a:cubicBezTo>
                <a:cubicBezTo>
                  <a:pt x="69979" y="52297"/>
                  <a:pt x="72857" y="48849"/>
                  <a:pt x="72857" y="44595"/>
                </a:cubicBezTo>
                <a:cubicBezTo>
                  <a:pt x="72857" y="38923"/>
                  <a:pt x="67101" y="34325"/>
                  <a:pt x="60000" y="34325"/>
                </a:cubicBezTo>
                <a:cubicBezTo>
                  <a:pt x="52899" y="34325"/>
                  <a:pt x="47143" y="38923"/>
                  <a:pt x="47143" y="44595"/>
                </a:cubicBezTo>
                <a:close/>
                <a:moveTo>
                  <a:pt x="60000" y="80540"/>
                </a:moveTo>
                <a:lnTo>
                  <a:pt x="60000" y="80540"/>
                </a:lnTo>
                <a:cubicBezTo>
                  <a:pt x="65326" y="80540"/>
                  <a:pt x="69643" y="83989"/>
                  <a:pt x="69643" y="88243"/>
                </a:cubicBezTo>
                <a:cubicBezTo>
                  <a:pt x="69643" y="92497"/>
                  <a:pt x="65326" y="95945"/>
                  <a:pt x="60000" y="95945"/>
                </a:cubicBezTo>
                <a:cubicBezTo>
                  <a:pt x="54674" y="95945"/>
                  <a:pt x="50357" y="92497"/>
                  <a:pt x="50357" y="88243"/>
                </a:cubicBezTo>
                <a:cubicBezTo>
                  <a:pt x="50357" y="83989"/>
                  <a:pt x="54674" y="80540"/>
                  <a:pt x="60000" y="80540"/>
                </a:cubicBezTo>
                <a:close/>
              </a:path>
              <a:path extrusionOk="0" fill="none" h="120000" w="120000">
                <a:moveTo>
                  <a:pt x="34286" y="44595"/>
                </a:moveTo>
                <a:cubicBezTo>
                  <a:pt x="34286" y="33251"/>
                  <a:pt x="45798" y="24055"/>
                  <a:pt x="60000" y="24055"/>
                </a:cubicBezTo>
                <a:cubicBezTo>
                  <a:pt x="74202" y="24055"/>
                  <a:pt x="85714" y="33251"/>
                  <a:pt x="85714" y="44595"/>
                </a:cubicBezTo>
                <a:lnTo>
                  <a:pt x="85714" y="44595"/>
                </a:lnTo>
                <a:cubicBezTo>
                  <a:pt x="85714" y="53103"/>
                  <a:pt x="79958" y="60000"/>
                  <a:pt x="72857" y="60000"/>
                </a:cubicBezTo>
                <a:cubicBezTo>
                  <a:pt x="69307" y="60000"/>
                  <a:pt x="66429" y="63449"/>
                  <a:pt x="66429" y="67703"/>
                </a:cubicBezTo>
                <a:lnTo>
                  <a:pt x="66429" y="77973"/>
                </a:lnTo>
                <a:lnTo>
                  <a:pt x="53571" y="77973"/>
                </a:lnTo>
                <a:lnTo>
                  <a:pt x="53571" y="67703"/>
                </a:lnTo>
                <a:lnTo>
                  <a:pt x="53571" y="67703"/>
                </a:lnTo>
                <a:cubicBezTo>
                  <a:pt x="53571" y="59195"/>
                  <a:pt x="59328" y="52297"/>
                  <a:pt x="66429" y="52297"/>
                </a:cubicBezTo>
                <a:cubicBezTo>
                  <a:pt x="69979" y="52297"/>
                  <a:pt x="72857" y="48849"/>
                  <a:pt x="72857" y="44595"/>
                </a:cubicBezTo>
                <a:cubicBezTo>
                  <a:pt x="72857" y="38923"/>
                  <a:pt x="67101" y="34325"/>
                  <a:pt x="60000" y="34325"/>
                </a:cubicBezTo>
                <a:cubicBezTo>
                  <a:pt x="52899" y="34325"/>
                  <a:pt x="47143" y="38923"/>
                  <a:pt x="47143" y="44595"/>
                </a:cubicBezTo>
                <a:close/>
                <a:moveTo>
                  <a:pt x="60000" y="80540"/>
                </a:moveTo>
                <a:lnTo>
                  <a:pt x="60000" y="80540"/>
                </a:lnTo>
                <a:cubicBezTo>
                  <a:pt x="65326" y="80540"/>
                  <a:pt x="69643" y="83989"/>
                  <a:pt x="69643" y="88243"/>
                </a:cubicBezTo>
                <a:cubicBezTo>
                  <a:pt x="69643" y="92497"/>
                  <a:pt x="65326" y="95945"/>
                  <a:pt x="60000" y="95945"/>
                </a:cubicBezTo>
                <a:cubicBezTo>
                  <a:pt x="54674" y="95945"/>
                  <a:pt x="50357" y="92497"/>
                  <a:pt x="50357" y="88243"/>
                </a:cubicBezTo>
                <a:cubicBezTo>
                  <a:pt x="50357" y="83989"/>
                  <a:pt x="54674" y="80540"/>
                  <a:pt x="60000" y="80540"/>
                </a:cubicBezTo>
                <a:close/>
              </a:path>
              <a:path extrusionOk="0" fill="none" h="120000" w="120000">
                <a:moveTo>
                  <a:pt x="0" y="0"/>
                </a:moveTo>
                <a:lnTo>
                  <a:pt x="120000" y="0"/>
                </a:lnTo>
                <a:lnTo>
                  <a:pt x="120000" y="120000"/>
                </a:lnTo>
                <a:lnTo>
                  <a:pt x="0" y="120000"/>
                </a:lnTo>
                <a:close/>
              </a:path>
            </a:pathLst>
          </a:cu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Kép helyőrzője" id="610" name="Google Shape;610;p19"/>
          <p:cNvPicPr preferRelativeResize="0"/>
          <p:nvPr>
            <p:ph idx="2" type="pic"/>
          </p:nvPr>
        </p:nvPicPr>
        <p:blipFill rotWithShape="1">
          <a:blip r:embed="rId3">
            <a:alphaModFix/>
          </a:blip>
          <a:srcRect b="0" l="0" r="0" t="0"/>
          <a:stretch/>
        </p:blipFill>
        <p:spPr>
          <a:xfrm>
            <a:off x="6112430" y="-5120"/>
            <a:ext cx="6096000" cy="6863119"/>
          </a:xfrm>
          <a:prstGeom prst="rect">
            <a:avLst/>
          </a:prstGeom>
          <a:solidFill>
            <a:srgbClr val="D8D8D8"/>
          </a:solidFill>
          <a:ln>
            <a:noFill/>
          </a:ln>
        </p:spPr>
      </p:pic>
      <p:sp>
        <p:nvSpPr>
          <p:cNvPr id="611" name="Google Shape;611;p19"/>
          <p:cNvSpPr txBox="1"/>
          <p:nvPr>
            <p:ph type="ctrTitle"/>
          </p:nvPr>
        </p:nvSpPr>
        <p:spPr>
          <a:xfrm>
            <a:off x="16430" y="0"/>
            <a:ext cx="6079569" cy="4068402"/>
          </a:xfrm>
          <a:prstGeom prst="rect">
            <a:avLst/>
          </a:prstGeom>
          <a:solidFill>
            <a:schemeClr val="dk1">
              <a:alpha val="80000"/>
            </a:schemeClr>
          </a:solidFill>
          <a:ln>
            <a:noFill/>
          </a:ln>
        </p:spPr>
        <p:txBody>
          <a:bodyPr anchorCtr="0" anchor="ctr" bIns="144000" lIns="288000" spcFirstLastPara="1" rIns="432000" wrap="square" tIns="0">
            <a:noAutofit/>
          </a:bodyPr>
          <a:lstStyle/>
          <a:p>
            <a:pPr indent="0" lvl="0" marL="0" rtl="0" algn="ctr">
              <a:lnSpc>
                <a:spcPct val="90000"/>
              </a:lnSpc>
              <a:spcBef>
                <a:spcPts val="0"/>
              </a:spcBef>
              <a:spcAft>
                <a:spcPts val="0"/>
              </a:spcAft>
              <a:buClr>
                <a:schemeClr val="lt1"/>
              </a:buClr>
              <a:buSzPts val="4200"/>
              <a:buFont typeface="Rockwell"/>
              <a:buNone/>
            </a:pPr>
            <a:r>
              <a:rPr lang="hu-HU"/>
              <a:t>Zárógondolat</a:t>
            </a:r>
            <a:endParaRPr/>
          </a:p>
        </p:txBody>
      </p:sp>
      <p:pic>
        <p:nvPicPr>
          <p:cNvPr id="612" name="Google Shape;612;p19"/>
          <p:cNvPicPr preferRelativeResize="0"/>
          <p:nvPr/>
        </p:nvPicPr>
        <p:blipFill rotWithShape="1">
          <a:blip r:embed="rId4">
            <a:alphaModFix/>
          </a:blip>
          <a:srcRect b="0" l="0" r="0" t="0"/>
          <a:stretch/>
        </p:blipFill>
        <p:spPr>
          <a:xfrm>
            <a:off x="1822409" y="4068402"/>
            <a:ext cx="2467610" cy="2467610"/>
          </a:xfrm>
          <a:prstGeom prst="rect">
            <a:avLst/>
          </a:prstGeom>
          <a:noFill/>
          <a:ln>
            <a:noFill/>
          </a:ln>
        </p:spPr>
      </p:pic>
      <p:sp>
        <p:nvSpPr>
          <p:cNvPr id="613" name="Google Shape;613;p19"/>
          <p:cNvSpPr/>
          <p:nvPr/>
        </p:nvSpPr>
        <p:spPr>
          <a:xfrm flipH="1" rot="-1984557">
            <a:off x="2074805" y="4251845"/>
            <a:ext cx="2174239" cy="2265680"/>
          </a:xfrm>
          <a:prstGeom prst="lightningBol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4" name="Google Shape;614;p19"/>
          <p:cNvSpPr txBox="1"/>
          <p:nvPr/>
        </p:nvSpPr>
        <p:spPr>
          <a:xfrm>
            <a:off x="1267864" y="2222855"/>
            <a:ext cx="3576700" cy="52034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1" lang="hu-HU" sz="2800" u="none" cap="none" strike="noStrike">
                <a:solidFill>
                  <a:schemeClr val="lt1"/>
                </a:solidFill>
                <a:latin typeface="Rockwell"/>
                <a:ea typeface="Rockwell"/>
                <a:cs typeface="Rockwell"/>
                <a:sym typeface="Rockwell"/>
              </a:rPr>
              <a:t>Avagy mi lesz ezután?</a:t>
            </a:r>
            <a:endParaRPr b="0" i="1" u="none" cap="none" strike="noStrike">
              <a:solidFill>
                <a:schemeClr val="lt1"/>
              </a:solidFill>
              <a:latin typeface="Rockwell"/>
              <a:ea typeface="Rockwell"/>
              <a:cs typeface="Rockwell"/>
              <a:sym typeface="Rockwe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Mi a CareCrop?</a:t>
            </a:r>
            <a:endParaRPr/>
          </a:p>
        </p:txBody>
      </p:sp>
      <p:sp>
        <p:nvSpPr>
          <p:cNvPr id="370" name="Google Shape;370;p2"/>
          <p:cNvSpPr txBox="1"/>
          <p:nvPr>
            <p:ph idx="1" type="body"/>
          </p:nvPr>
        </p:nvSpPr>
        <p:spPr>
          <a:xfrm>
            <a:off x="432000" y="1152001"/>
            <a:ext cx="2951603" cy="1449686"/>
          </a:xfrm>
          <a:prstGeom prst="rect">
            <a:avLst/>
          </a:prstGeom>
          <a:noFill/>
          <a:ln>
            <a:noFill/>
          </a:ln>
        </p:spPr>
        <p:txBody>
          <a:bodyPr anchorCtr="0" anchor="b" bIns="0" lIns="0" spcFirstLastPara="1" rIns="0" wrap="square" tIns="0">
            <a:noAutofit/>
          </a:bodyPr>
          <a:lstStyle/>
          <a:p>
            <a:pPr indent="-457200" lvl="0" marL="457200" rtl="0" algn="l">
              <a:lnSpc>
                <a:spcPct val="90000"/>
              </a:lnSpc>
              <a:spcBef>
                <a:spcPts val="0"/>
              </a:spcBef>
              <a:spcAft>
                <a:spcPts val="0"/>
              </a:spcAft>
              <a:buClr>
                <a:srgbClr val="3F3F3F"/>
              </a:buClr>
              <a:buSzPts val="2800"/>
              <a:buFont typeface="Arial"/>
              <a:buChar char="•"/>
            </a:pPr>
            <a:r>
              <a:rPr lang="hu-HU"/>
              <a:t>Jövőkép</a:t>
            </a:r>
            <a:endParaRPr/>
          </a:p>
          <a:p>
            <a:pPr indent="-457200" lvl="0" marL="457200" rtl="0" algn="l">
              <a:lnSpc>
                <a:spcPct val="90000"/>
              </a:lnSpc>
              <a:spcBef>
                <a:spcPts val="1000"/>
              </a:spcBef>
              <a:spcAft>
                <a:spcPts val="0"/>
              </a:spcAft>
              <a:buClr>
                <a:srgbClr val="3F3F3F"/>
              </a:buClr>
              <a:buSzPts val="2800"/>
              <a:buFont typeface="Arial"/>
              <a:buChar char="•"/>
            </a:pPr>
            <a:r>
              <a:rPr lang="hu-HU"/>
              <a:t>Modernizáció</a:t>
            </a:r>
            <a:endParaRPr/>
          </a:p>
          <a:p>
            <a:pPr indent="-457200" lvl="0" marL="457200" rtl="0" algn="l">
              <a:lnSpc>
                <a:spcPct val="90000"/>
              </a:lnSpc>
              <a:spcBef>
                <a:spcPts val="1000"/>
              </a:spcBef>
              <a:spcAft>
                <a:spcPts val="0"/>
              </a:spcAft>
              <a:buClr>
                <a:srgbClr val="3F3F3F"/>
              </a:buClr>
              <a:buSzPts val="2800"/>
              <a:buFont typeface="Arial"/>
              <a:buChar char="•"/>
            </a:pPr>
            <a:r>
              <a:rPr lang="hu-HU"/>
              <a:t>Lehetőség</a:t>
            </a:r>
            <a:endParaRPr/>
          </a:p>
        </p:txBody>
      </p:sp>
      <p:sp>
        <p:nvSpPr>
          <p:cNvPr id="371" name="Google Shape;371;p2"/>
          <p:cNvSpPr txBox="1"/>
          <p:nvPr>
            <p:ph idx="3" type="body"/>
          </p:nvPr>
        </p:nvSpPr>
        <p:spPr>
          <a:xfrm>
            <a:off x="432000" y="2889688"/>
            <a:ext cx="2951163" cy="1933091"/>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Clr>
                <a:srgbClr val="3F3F3F"/>
              </a:buClr>
              <a:buSzPts val="1800"/>
              <a:buNone/>
            </a:pPr>
            <a:r>
              <a:rPr lang="hu-HU"/>
              <a:t>A CareCrop egy (még) független webshop, ami az online térre helyezi a terményekkel és a terményvédő vegyszerekkel végzett kereskedelmet.</a:t>
            </a:r>
            <a:endParaRPr/>
          </a:p>
          <a:p>
            <a:pPr indent="-266700" lvl="0" marL="266700" rtl="0" algn="just">
              <a:lnSpc>
                <a:spcPct val="90000"/>
              </a:lnSpc>
              <a:spcBef>
                <a:spcPts val="1000"/>
              </a:spcBef>
              <a:spcAft>
                <a:spcPts val="0"/>
              </a:spcAft>
              <a:buClr>
                <a:srgbClr val="3F3F3F"/>
              </a:buClr>
              <a:buSzPts val="1800"/>
              <a:buChar char="•"/>
            </a:pPr>
            <a:r>
              <a:rPr lang="hu-HU"/>
              <a:t>Mottónk: </a:t>
            </a:r>
            <a:r>
              <a:rPr i="1" lang="hu-HU"/>
              <a:t>Nekünk a termény a fontos</a:t>
            </a:r>
            <a:endParaRPr/>
          </a:p>
        </p:txBody>
      </p:sp>
      <p:pic>
        <p:nvPicPr>
          <p:cNvPr id="372" name="Google Shape;372;p2"/>
          <p:cNvPicPr preferRelativeResize="0"/>
          <p:nvPr>
            <p:ph idx="2" type="pic"/>
          </p:nvPr>
        </p:nvPicPr>
        <p:blipFill rotWithShape="1">
          <a:blip r:embed="rId3">
            <a:alphaModFix/>
          </a:blip>
          <a:srcRect b="0" l="17390" r="17390" t="0"/>
          <a:stretch/>
        </p:blipFill>
        <p:spPr>
          <a:xfrm>
            <a:off x="4092796" y="1376357"/>
            <a:ext cx="6333545" cy="4379625"/>
          </a:xfrm>
          <a:prstGeom prst="roundRect">
            <a:avLst>
              <a:gd fmla="val 0" name="adj"/>
            </a:avLst>
          </a:prstGeom>
          <a:solidFill>
            <a:srgbClr val="F2F2F2"/>
          </a:solidFill>
          <a:ln>
            <a:noFill/>
          </a:ln>
        </p:spPr>
      </p:pic>
      <p:sp>
        <p:nvSpPr>
          <p:cNvPr id="373" name="Google Shape;373;p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374" name="Google Shape;374;p2"/>
          <p:cNvSpPr/>
          <p:nvPr/>
        </p:nvSpPr>
        <p:spPr>
          <a:xfrm>
            <a:off x="8652387" y="6155190"/>
            <a:ext cx="2635045" cy="43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5" name="Google Shape;375;p2"/>
          <p:cNvSpPr txBox="1"/>
          <p:nvPr/>
        </p:nvSpPr>
        <p:spPr>
          <a:xfrm>
            <a:off x="432000" y="4901653"/>
            <a:ext cx="2951163" cy="1708658"/>
          </a:xfrm>
          <a:prstGeom prst="rect">
            <a:avLst/>
          </a:prstGeom>
          <a:noFill/>
          <a:ln>
            <a:noFill/>
          </a:ln>
        </p:spPr>
        <p:txBody>
          <a:bodyPr anchorCtr="0" anchor="t" bIns="0" lIns="0" spcFirstLastPara="1" rIns="0" wrap="square" tIns="0">
            <a:noAutofit/>
          </a:bodyPr>
          <a:lstStyle/>
          <a:p>
            <a:pPr indent="0" lvl="0" marL="0" marR="0" rtl="0" algn="just">
              <a:lnSpc>
                <a:spcPct val="90000"/>
              </a:lnSpc>
              <a:spcBef>
                <a:spcPts val="0"/>
              </a:spcBef>
              <a:spcAft>
                <a:spcPts val="0"/>
              </a:spcAft>
              <a:buClr>
                <a:srgbClr val="3F3F3F"/>
              </a:buClr>
              <a:buSzPts val="1800"/>
              <a:buFont typeface="Arial"/>
              <a:buNone/>
            </a:pPr>
            <a:r>
              <a:rPr b="0" i="0" lang="hu-HU" sz="1800" u="none" cap="none" strike="noStrike">
                <a:solidFill>
                  <a:srgbClr val="3F3F3F"/>
                </a:solidFill>
                <a:latin typeface="Calibri"/>
                <a:ea typeface="Calibri"/>
                <a:cs typeface="Calibri"/>
                <a:sym typeface="Calibri"/>
              </a:rPr>
              <a:t>A csapat tagjai:</a:t>
            </a:r>
            <a:endParaRPr/>
          </a:p>
          <a:p>
            <a:pPr indent="-266700" lvl="0" marL="266700" marR="0" rtl="0" algn="just">
              <a:lnSpc>
                <a:spcPct val="90000"/>
              </a:lnSpc>
              <a:spcBef>
                <a:spcPts val="1000"/>
              </a:spcBef>
              <a:spcAft>
                <a:spcPts val="0"/>
              </a:spcAft>
              <a:buClr>
                <a:srgbClr val="3F3F3F"/>
              </a:buClr>
              <a:buSzPts val="1800"/>
              <a:buFont typeface="Arial"/>
              <a:buChar char="•"/>
            </a:pPr>
            <a:r>
              <a:rPr b="0" i="1" lang="hu-HU" sz="1800" u="none" cap="none" strike="noStrike">
                <a:solidFill>
                  <a:srgbClr val="3F3F3F"/>
                </a:solidFill>
                <a:latin typeface="Calibri"/>
                <a:ea typeface="Calibri"/>
                <a:cs typeface="Calibri"/>
                <a:sym typeface="Calibri"/>
              </a:rPr>
              <a:t>Németh Csaba</a:t>
            </a:r>
            <a:endParaRPr/>
          </a:p>
          <a:p>
            <a:pPr indent="-266700" lvl="0" marL="266700" marR="0" rtl="0" algn="just">
              <a:lnSpc>
                <a:spcPct val="90000"/>
              </a:lnSpc>
              <a:spcBef>
                <a:spcPts val="1000"/>
              </a:spcBef>
              <a:spcAft>
                <a:spcPts val="0"/>
              </a:spcAft>
              <a:buClr>
                <a:srgbClr val="3F3F3F"/>
              </a:buClr>
              <a:buSzPts val="1800"/>
              <a:buFont typeface="Arial"/>
              <a:buChar char="•"/>
            </a:pPr>
            <a:r>
              <a:rPr b="0" i="1" lang="hu-HU" sz="1800" u="none" cap="none" strike="noStrike">
                <a:solidFill>
                  <a:srgbClr val="3F3F3F"/>
                </a:solidFill>
                <a:latin typeface="Calibri"/>
                <a:ea typeface="Calibri"/>
                <a:cs typeface="Calibri"/>
                <a:sym typeface="Calibri"/>
              </a:rPr>
              <a:t>Hejner Bálint</a:t>
            </a:r>
            <a:endParaRPr/>
          </a:p>
          <a:p>
            <a:pPr indent="-266700" lvl="0" marL="266700" marR="0" rtl="0" algn="just">
              <a:lnSpc>
                <a:spcPct val="90000"/>
              </a:lnSpc>
              <a:spcBef>
                <a:spcPts val="1000"/>
              </a:spcBef>
              <a:spcAft>
                <a:spcPts val="0"/>
              </a:spcAft>
              <a:buClr>
                <a:srgbClr val="3F3F3F"/>
              </a:buClr>
              <a:buSzPts val="1800"/>
              <a:buFont typeface="Arial"/>
              <a:buChar char="•"/>
            </a:pPr>
            <a:r>
              <a:rPr b="0" i="1" lang="hu-HU" sz="1800" u="none" cap="none" strike="noStrike">
                <a:solidFill>
                  <a:srgbClr val="3F3F3F"/>
                </a:solidFill>
                <a:latin typeface="Calibri"/>
                <a:ea typeface="Calibri"/>
                <a:cs typeface="Calibri"/>
                <a:sym typeface="Calibri"/>
              </a:rPr>
              <a:t>Hidasi </a:t>
            </a:r>
            <a:r>
              <a:rPr i="1" lang="hu-HU" sz="1800">
                <a:solidFill>
                  <a:srgbClr val="3F3F3F"/>
                </a:solidFill>
                <a:latin typeface="Calibri"/>
                <a:ea typeface="Calibri"/>
                <a:cs typeface="Calibri"/>
                <a:sym typeface="Calibri"/>
              </a:rPr>
              <a:t>Zalán</a:t>
            </a:r>
            <a:endParaRPr/>
          </a:p>
          <a:p>
            <a:pPr indent="0" lvl="0" marL="0" marR="0" rtl="0" algn="just">
              <a:lnSpc>
                <a:spcPct val="90000"/>
              </a:lnSpc>
              <a:spcBef>
                <a:spcPts val="1000"/>
              </a:spcBef>
              <a:spcAft>
                <a:spcPts val="0"/>
              </a:spcAft>
              <a:buClr>
                <a:srgbClr val="3F3F3F"/>
              </a:buClr>
              <a:buSzPts val="1800"/>
              <a:buFont typeface="Arial"/>
              <a:buNone/>
            </a:pPr>
            <a:r>
              <a:t/>
            </a:r>
            <a:endParaRPr b="0" i="1" sz="1800" u="none" cap="none" strike="noStrike">
              <a:solidFill>
                <a:srgbClr val="3F3F3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2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Mi várható?</a:t>
            </a:r>
            <a:endParaRPr/>
          </a:p>
        </p:txBody>
      </p:sp>
      <p:sp>
        <p:nvSpPr>
          <p:cNvPr id="620" name="Google Shape;620;p20"/>
          <p:cNvSpPr txBox="1"/>
          <p:nvPr>
            <p:ph idx="4" type="body"/>
          </p:nvPr>
        </p:nvSpPr>
        <p:spPr>
          <a:xfrm>
            <a:off x="431800" y="1080000"/>
            <a:ext cx="11339513" cy="27656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Hogyan növekszünk a jövőben</a:t>
            </a:r>
            <a:endParaRPr/>
          </a:p>
        </p:txBody>
      </p:sp>
      <p:sp>
        <p:nvSpPr>
          <p:cNvPr id="621" name="Google Shape;621;p20"/>
          <p:cNvSpPr txBox="1"/>
          <p:nvPr>
            <p:ph idx="5" type="body"/>
          </p:nvPr>
        </p:nvSpPr>
        <p:spPr>
          <a:xfrm>
            <a:off x="744236" y="1647240"/>
            <a:ext cx="2975578" cy="6480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hu-HU"/>
              <a:t>1. fázis</a:t>
            </a:r>
            <a:br>
              <a:rPr lang="hu-HU"/>
            </a:br>
            <a:r>
              <a:rPr lang="hu-HU" sz="1400">
                <a:latin typeface="Calibri"/>
                <a:ea typeface="Calibri"/>
                <a:cs typeface="Calibri"/>
                <a:sym typeface="Calibri"/>
              </a:rPr>
              <a:t>Partnerség</a:t>
            </a:r>
            <a:endParaRPr>
              <a:latin typeface="Calibri"/>
              <a:ea typeface="Calibri"/>
              <a:cs typeface="Calibri"/>
              <a:sym typeface="Calibri"/>
            </a:endParaRPr>
          </a:p>
        </p:txBody>
      </p:sp>
      <p:sp>
        <p:nvSpPr>
          <p:cNvPr id="622" name="Google Shape;622;p20"/>
          <p:cNvSpPr/>
          <p:nvPr>
            <p:ph idx="1" type="body"/>
          </p:nvPr>
        </p:nvSpPr>
        <p:spPr>
          <a:xfrm>
            <a:off x="744396" y="2463936"/>
            <a:ext cx="3726003" cy="3314545"/>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p>
            <a:pPr indent="-266700" lvl="0" marL="266700" rtl="0" algn="l">
              <a:lnSpc>
                <a:spcPct val="90000"/>
              </a:lnSpc>
              <a:spcBef>
                <a:spcPts val="0"/>
              </a:spcBef>
              <a:spcAft>
                <a:spcPts val="0"/>
              </a:spcAft>
              <a:buClr>
                <a:srgbClr val="3F3F3F"/>
              </a:buClr>
              <a:buSzPts val="1800"/>
              <a:buChar char="•"/>
            </a:pPr>
            <a:r>
              <a:rPr lang="hu-HU"/>
              <a:t>A legutóbbi törvények alapján mindenképpen fel szeretnénk venni egy olyan céggel a kapcsolatot, akik rendelkeznek </a:t>
            </a:r>
            <a:r>
              <a:rPr i="1" lang="hu-HU"/>
              <a:t>zöld könyvvel</a:t>
            </a:r>
            <a:endParaRPr/>
          </a:p>
          <a:p>
            <a:pPr indent="-266700" lvl="0" marL="266700" rtl="0" algn="l">
              <a:lnSpc>
                <a:spcPct val="90000"/>
              </a:lnSpc>
              <a:spcBef>
                <a:spcPts val="1000"/>
              </a:spcBef>
              <a:spcAft>
                <a:spcPts val="0"/>
              </a:spcAft>
              <a:buClr>
                <a:srgbClr val="3F3F3F"/>
              </a:buClr>
              <a:buSzPts val="1800"/>
              <a:buChar char="•"/>
            </a:pPr>
            <a:r>
              <a:rPr lang="hu-HU"/>
              <a:t>Általuk hivatalosan elindulna az oldal terményvédő szerekkel foglalkozó része</a:t>
            </a:r>
            <a:endParaRPr/>
          </a:p>
        </p:txBody>
      </p:sp>
      <p:sp>
        <p:nvSpPr>
          <p:cNvPr id="623" name="Google Shape;623;p20"/>
          <p:cNvSpPr txBox="1"/>
          <p:nvPr>
            <p:ph idx="6" type="body"/>
          </p:nvPr>
        </p:nvSpPr>
        <p:spPr>
          <a:xfrm>
            <a:off x="4608336" y="1647040"/>
            <a:ext cx="2975578" cy="648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hu-HU"/>
              <a:t>2. fázis</a:t>
            </a:r>
            <a:br>
              <a:rPr lang="hu-HU"/>
            </a:br>
            <a:r>
              <a:rPr lang="hu-HU" sz="1400">
                <a:latin typeface="Calibri"/>
                <a:ea typeface="Calibri"/>
                <a:cs typeface="Calibri"/>
                <a:sym typeface="Calibri"/>
              </a:rPr>
              <a:t>Internacionalizáció</a:t>
            </a:r>
            <a:endParaRPr/>
          </a:p>
        </p:txBody>
      </p:sp>
      <p:sp>
        <p:nvSpPr>
          <p:cNvPr id="624" name="Google Shape;624;p20"/>
          <p:cNvSpPr/>
          <p:nvPr>
            <p:ph idx="2" type="body"/>
          </p:nvPr>
        </p:nvSpPr>
        <p:spPr>
          <a:xfrm>
            <a:off x="4613985" y="2463801"/>
            <a:ext cx="3726469" cy="33142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p>
            <a:pPr indent="-266700" lvl="0" marL="266700" rtl="0" algn="l">
              <a:lnSpc>
                <a:spcPct val="90000"/>
              </a:lnSpc>
              <a:spcBef>
                <a:spcPts val="0"/>
              </a:spcBef>
              <a:spcAft>
                <a:spcPts val="0"/>
              </a:spcAft>
              <a:buClr>
                <a:srgbClr val="3F3F3F"/>
              </a:buClr>
              <a:buSzPts val="1800"/>
              <a:buChar char="•"/>
            </a:pPr>
            <a:r>
              <a:rPr lang="hu-HU"/>
              <a:t>Nagyon fontos nekünk, hogy a jövőben nem csak a hazai, hanem nem nemzetközi piacra is ki tudjunk lépni az oldallal</a:t>
            </a:r>
            <a:endParaRPr/>
          </a:p>
          <a:p>
            <a:pPr indent="-266700" lvl="0" marL="266700" rtl="0" algn="l">
              <a:lnSpc>
                <a:spcPct val="90000"/>
              </a:lnSpc>
              <a:spcBef>
                <a:spcPts val="1000"/>
              </a:spcBef>
              <a:spcAft>
                <a:spcPts val="0"/>
              </a:spcAft>
              <a:buClr>
                <a:srgbClr val="3F3F3F"/>
              </a:buClr>
              <a:buSzPts val="1800"/>
              <a:buChar char="•"/>
            </a:pPr>
            <a:r>
              <a:rPr lang="hu-HU"/>
              <a:t>Ehhez első lépés, véleményünk szerint, a német nyelv beépítése, viszont ez egyelőre nyelvtudás hiányában még a jövő egyik terve </a:t>
            </a:r>
            <a:endParaRPr/>
          </a:p>
        </p:txBody>
      </p:sp>
      <p:sp>
        <p:nvSpPr>
          <p:cNvPr id="625" name="Google Shape;625;p20"/>
          <p:cNvSpPr txBox="1"/>
          <p:nvPr>
            <p:ph idx="7" type="body"/>
          </p:nvPr>
        </p:nvSpPr>
        <p:spPr>
          <a:xfrm>
            <a:off x="8483986" y="1647240"/>
            <a:ext cx="2975578" cy="648000"/>
          </a:xfrm>
          <a:prstGeom prst="rect">
            <a:avLst/>
          </a:prstGeom>
          <a:noFill/>
          <a:ln cap="flat" cmpd="sng" w="9525">
            <a:solidFill>
              <a:schemeClr val="accent3"/>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hu-HU"/>
              <a:t>3. fázis</a:t>
            </a:r>
            <a:br>
              <a:rPr lang="hu-HU"/>
            </a:br>
            <a:r>
              <a:rPr lang="hu-HU" sz="1400">
                <a:latin typeface="Calibri"/>
                <a:ea typeface="Calibri"/>
                <a:cs typeface="Calibri"/>
                <a:sym typeface="Calibri"/>
              </a:rPr>
              <a:t>Bővítés</a:t>
            </a:r>
            <a:endParaRPr/>
          </a:p>
        </p:txBody>
      </p:sp>
      <p:sp>
        <p:nvSpPr>
          <p:cNvPr id="626" name="Google Shape;626;p20"/>
          <p:cNvSpPr txBox="1"/>
          <p:nvPr>
            <p:ph idx="3" type="body"/>
          </p:nvPr>
        </p:nvSpPr>
        <p:spPr>
          <a:xfrm>
            <a:off x="8483985" y="2463801"/>
            <a:ext cx="2963619" cy="3314200"/>
          </a:xfrm>
          <a:prstGeom prst="rect">
            <a:avLst/>
          </a:prstGeom>
          <a:solidFill>
            <a:srgbClr val="F2F2F2"/>
          </a:solidFill>
          <a:ln>
            <a:noFill/>
          </a:ln>
        </p:spPr>
        <p:txBody>
          <a:bodyPr anchorCtr="0" anchor="t" bIns="0" lIns="180000" spcFirstLastPara="1" rIns="180000" wrap="square" tIns="180000">
            <a:noAutofit/>
          </a:bodyPr>
          <a:lstStyle/>
          <a:p>
            <a:pPr indent="-266700" lvl="0" marL="266700" rtl="0" algn="l">
              <a:lnSpc>
                <a:spcPct val="90000"/>
              </a:lnSpc>
              <a:spcBef>
                <a:spcPts val="0"/>
              </a:spcBef>
              <a:spcAft>
                <a:spcPts val="0"/>
              </a:spcAft>
              <a:buClr>
                <a:srgbClr val="3F3F3F"/>
              </a:buClr>
              <a:buSzPts val="1800"/>
              <a:buChar char="•"/>
            </a:pPr>
            <a:r>
              <a:rPr lang="hu-HU"/>
              <a:t>Amennyiben sikeres volt az előző két fázis, mindenképp bővíteni fogjuk az webshop kínálatát</a:t>
            </a:r>
            <a:endParaRPr/>
          </a:p>
          <a:p>
            <a:pPr indent="-266700" lvl="0" marL="266700" rtl="0" algn="l">
              <a:lnSpc>
                <a:spcPct val="90000"/>
              </a:lnSpc>
              <a:spcBef>
                <a:spcPts val="1000"/>
              </a:spcBef>
              <a:spcAft>
                <a:spcPts val="0"/>
              </a:spcAft>
              <a:buClr>
                <a:srgbClr val="3F3F3F"/>
              </a:buClr>
              <a:buSzPts val="1800"/>
              <a:buChar char="•"/>
            </a:pPr>
            <a:r>
              <a:rPr lang="hu-HU"/>
              <a:t>Terveink szerint túllépnénk magán a terményen, és gazdálkodóknak hasznos eszközök kerülnének be a kínálatba</a:t>
            </a:r>
            <a:endParaRPr/>
          </a:p>
        </p:txBody>
      </p:sp>
      <p:sp>
        <p:nvSpPr>
          <p:cNvPr id="627" name="Google Shape;627;p2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628" name="Google Shape;628;p20"/>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9" name="Google Shape;629;p20"/>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 calcmode="lin" valueType="num">
                                      <p:cBhvr additive="base">
                                        <p:cTn dur="500"/>
                                        <p:tgtEl>
                                          <p:spTgt spid="62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2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 calcmode="lin" valueType="num">
                                      <p:cBhvr additive="base">
                                        <p:cTn dur="500"/>
                                        <p:tgtEl>
                                          <p:spTgt spid="62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62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 calcmode="lin" valueType="num">
                                      <p:cBhvr additive="base">
                                        <p:cTn dur="500"/>
                                        <p:tgtEl>
                                          <p:spTgt spid="62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2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4">
                                            <p:txEl>
                                              <p:pRg end="0" st="0"/>
                                            </p:txEl>
                                          </p:spTgt>
                                        </p:tgtEl>
                                        <p:attrNameLst>
                                          <p:attrName>style.visibility</p:attrName>
                                        </p:attrNameLst>
                                      </p:cBhvr>
                                      <p:to>
                                        <p:strVal val="visible"/>
                                      </p:to>
                                    </p:set>
                                    <p:anim calcmode="lin" valueType="num">
                                      <p:cBhvr additive="base">
                                        <p:cTn dur="500"/>
                                        <p:tgtEl>
                                          <p:spTgt spid="62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2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4">
                                            <p:txEl>
                                              <p:pRg end="1" st="1"/>
                                            </p:txEl>
                                          </p:spTgt>
                                        </p:tgtEl>
                                        <p:attrNameLst>
                                          <p:attrName>style.visibility</p:attrName>
                                        </p:attrNameLst>
                                      </p:cBhvr>
                                      <p:to>
                                        <p:strVal val="visible"/>
                                      </p:to>
                                    </p:set>
                                    <p:anim calcmode="lin" valueType="num">
                                      <p:cBhvr additive="base">
                                        <p:cTn dur="500"/>
                                        <p:tgtEl>
                                          <p:spTgt spid="624">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624">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 calcmode="lin" valueType="num">
                                      <p:cBhvr additive="base">
                                        <p:cTn dur="500"/>
                                        <p:tgtEl>
                                          <p:spTgt spid="62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2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6">
                                            <p:txEl>
                                              <p:pRg end="0" st="0"/>
                                            </p:txEl>
                                          </p:spTgt>
                                        </p:tgtEl>
                                        <p:attrNameLst>
                                          <p:attrName>style.visibility</p:attrName>
                                        </p:attrNameLst>
                                      </p:cBhvr>
                                      <p:to>
                                        <p:strVal val="visible"/>
                                      </p:to>
                                    </p:set>
                                    <p:anim calcmode="lin" valueType="num">
                                      <p:cBhvr additive="base">
                                        <p:cTn dur="500"/>
                                        <p:tgtEl>
                                          <p:spTgt spid="62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26">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6">
                                            <p:txEl>
                                              <p:pRg end="1" st="1"/>
                                            </p:txEl>
                                          </p:spTgt>
                                        </p:tgtEl>
                                        <p:attrNameLst>
                                          <p:attrName>style.visibility</p:attrName>
                                        </p:attrNameLst>
                                      </p:cBhvr>
                                      <p:to>
                                        <p:strVal val="visible"/>
                                      </p:to>
                                    </p:set>
                                    <p:anim calcmode="lin" valueType="num">
                                      <p:cBhvr additive="base">
                                        <p:cTn dur="500"/>
                                        <p:tgtEl>
                                          <p:spTgt spid="626">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626">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Környezetvédelmi levelek" id="634" name="Google Shape;634;p21"/>
          <p:cNvPicPr preferRelativeResize="0"/>
          <p:nvPr>
            <p:ph idx="2" type="pic"/>
          </p:nvPr>
        </p:nvPicPr>
        <p:blipFill rotWithShape="1">
          <a:blip r:embed="rId3">
            <a:alphaModFix/>
          </a:blip>
          <a:srcRect b="0" l="11" r="10" t="0"/>
          <a:stretch/>
        </p:blipFill>
        <p:spPr>
          <a:xfrm>
            <a:off x="0" y="0"/>
            <a:ext cx="12192000" cy="6858000"/>
          </a:xfrm>
          <a:prstGeom prst="rect">
            <a:avLst/>
          </a:prstGeom>
          <a:solidFill>
            <a:srgbClr val="D8D8D8"/>
          </a:solidFill>
          <a:ln>
            <a:noFill/>
          </a:ln>
        </p:spPr>
      </p:pic>
      <p:cxnSp>
        <p:nvCxnSpPr>
          <p:cNvPr descr="Elválasztó" id="635" name="Google Shape;635;p21"/>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pic>
        <p:nvPicPr>
          <p:cNvPr id="636" name="Google Shape;636;p21"/>
          <p:cNvPicPr preferRelativeResize="0"/>
          <p:nvPr>
            <p:ph idx="5" type="pic"/>
          </p:nvPr>
        </p:nvPicPr>
        <p:blipFill rotWithShape="1">
          <a:blip r:embed="rId4">
            <a:alphaModFix/>
          </a:blip>
          <a:srcRect b="0" l="0" r="0" t="0"/>
          <a:stretch/>
        </p:blipFill>
        <p:spPr>
          <a:xfrm>
            <a:off x="8065008" y="2776780"/>
            <a:ext cx="1344168" cy="326032"/>
          </a:xfrm>
          <a:prstGeom prst="rect">
            <a:avLst/>
          </a:prstGeom>
          <a:noFill/>
          <a:ln>
            <a:noFill/>
          </a:ln>
        </p:spPr>
      </p:pic>
      <p:pic>
        <p:nvPicPr>
          <p:cNvPr descr="Felhasználó" id="637" name="Google Shape;637;p21" title="Ikon – előadó neve"/>
          <p:cNvPicPr preferRelativeResize="0"/>
          <p:nvPr/>
        </p:nvPicPr>
        <p:blipFill rotWithShape="1">
          <a:blip r:embed="rId5">
            <a:alphaModFix/>
          </a:blip>
          <a:srcRect b="0" l="0" r="0" t="0"/>
          <a:stretch/>
        </p:blipFill>
        <p:spPr>
          <a:xfrm>
            <a:off x="7284624" y="3886690"/>
            <a:ext cx="164463" cy="164463"/>
          </a:xfrm>
          <a:prstGeom prst="rect">
            <a:avLst/>
          </a:prstGeom>
          <a:noFill/>
          <a:ln>
            <a:noFill/>
          </a:ln>
        </p:spPr>
      </p:pic>
      <p:sp>
        <p:nvSpPr>
          <p:cNvPr id="638" name="Google Shape;638;p21"/>
          <p:cNvSpPr txBox="1"/>
          <p:nvPr>
            <p:ph idx="1" type="subTitle"/>
          </p:nvPr>
        </p:nvSpPr>
        <p:spPr>
          <a:xfrm>
            <a:off x="2494607" y="3684673"/>
            <a:ext cx="5318073" cy="523534"/>
          </a:xfrm>
          <a:prstGeom prst="rect">
            <a:avLst/>
          </a:prstGeom>
          <a:solidFill>
            <a:schemeClr val="dk1">
              <a:alpha val="89803"/>
            </a:schemeClr>
          </a:solidFill>
          <a:ln>
            <a:noFill/>
          </a:ln>
        </p:spPr>
        <p:txBody>
          <a:bodyPr anchorCtr="0" anchor="t" bIns="0" lIns="216000" spcFirstLastPara="1" rIns="576000" wrap="square" tIns="144000">
            <a:noAutofit/>
          </a:bodyPr>
          <a:lstStyle/>
          <a:p>
            <a:pPr indent="0" lvl="0" marL="0" rtl="0" algn="r">
              <a:lnSpc>
                <a:spcPct val="90000"/>
              </a:lnSpc>
              <a:spcBef>
                <a:spcPts val="0"/>
              </a:spcBef>
              <a:spcAft>
                <a:spcPts val="0"/>
              </a:spcAft>
              <a:buClr>
                <a:schemeClr val="lt1"/>
              </a:buClr>
              <a:buSzPts val="2000"/>
              <a:buNone/>
            </a:pPr>
            <a:r>
              <a:rPr i="1" lang="hu-HU" sz="2000"/>
              <a:t>CareCrop - Nekünk a termény a fontos!</a:t>
            </a:r>
            <a:endParaRPr/>
          </a:p>
        </p:txBody>
      </p:sp>
      <p:sp>
        <p:nvSpPr>
          <p:cNvPr id="639" name="Google Shape;639;p21"/>
          <p:cNvSpPr txBox="1"/>
          <p:nvPr/>
        </p:nvSpPr>
        <p:spPr>
          <a:xfrm>
            <a:off x="2494607" y="2234884"/>
            <a:ext cx="7202786" cy="1449788"/>
          </a:xfrm>
          <a:prstGeom prst="rect">
            <a:avLst/>
          </a:prstGeom>
          <a:solidFill>
            <a:srgbClr val="92D050">
              <a:alpha val="80000"/>
            </a:srgbClr>
          </a:solidFill>
          <a:ln>
            <a:noFill/>
          </a:ln>
        </p:spPr>
        <p:txBody>
          <a:bodyPr anchorCtr="0" anchor="ctr" bIns="144000" lIns="288000" spcFirstLastPara="1" rIns="2160000" wrap="square" tIns="0">
            <a:noAutofit/>
          </a:bodyPr>
          <a:lstStyle/>
          <a:p>
            <a:pPr indent="0" lvl="0" marL="0" marR="0" rtl="0" algn="ctr">
              <a:lnSpc>
                <a:spcPct val="90000"/>
              </a:lnSpc>
              <a:spcBef>
                <a:spcPts val="0"/>
              </a:spcBef>
              <a:spcAft>
                <a:spcPts val="0"/>
              </a:spcAft>
              <a:buClr>
                <a:schemeClr val="lt1"/>
              </a:buClr>
              <a:buSzPts val="4400"/>
              <a:buFont typeface="Rockwell"/>
              <a:buNone/>
            </a:pPr>
            <a:r>
              <a:rPr b="0" i="0" lang="hu-HU" sz="4400" u="none" cap="none" strike="noStrike">
                <a:solidFill>
                  <a:schemeClr val="lt1"/>
                </a:solidFill>
                <a:latin typeface="Rockwell"/>
                <a:ea typeface="Rockwell"/>
                <a:cs typeface="Rockwell"/>
                <a:sym typeface="Rockwell"/>
              </a:rPr>
              <a:t>Köszönjük a figyelmet!</a:t>
            </a:r>
            <a:endParaRPr/>
          </a:p>
        </p:txBody>
      </p:sp>
      <p:pic>
        <p:nvPicPr>
          <p:cNvPr id="640" name="Google Shape;640;p21"/>
          <p:cNvPicPr preferRelativeResize="0"/>
          <p:nvPr/>
        </p:nvPicPr>
        <p:blipFill rotWithShape="1">
          <a:blip r:embed="rId6">
            <a:alphaModFix/>
          </a:blip>
          <a:srcRect b="0" l="0" r="0" t="0"/>
          <a:stretch/>
        </p:blipFill>
        <p:spPr>
          <a:xfrm>
            <a:off x="8082954" y="2237328"/>
            <a:ext cx="1344168" cy="1449787"/>
          </a:xfrm>
          <a:prstGeom prst="rect">
            <a:avLst/>
          </a:prstGeom>
          <a:noFill/>
          <a:ln>
            <a:noFill/>
          </a:ln>
        </p:spPr>
      </p:pic>
    </p:spTree>
  </p:cSld>
  <p:clrMapOvr>
    <a:masterClrMapping/>
  </p:clrMapOvr>
  <p:transition spd="slow" p14:dur="800">
    <p:circl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Kép helyőrzője" id="380" name="Google Shape;380;p3"/>
          <p:cNvPicPr preferRelativeResize="0"/>
          <p:nvPr>
            <p:ph idx="2" type="pic"/>
          </p:nvPr>
        </p:nvPicPr>
        <p:blipFill rotWithShape="1">
          <a:blip r:embed="rId3">
            <a:alphaModFix/>
          </a:blip>
          <a:srcRect b="0" l="12" r="13" t="0"/>
          <a:stretch/>
        </p:blipFill>
        <p:spPr>
          <a:xfrm>
            <a:off x="105351" y="496139"/>
            <a:ext cx="6208364" cy="6275148"/>
          </a:xfrm>
          <a:prstGeom prst="rect">
            <a:avLst/>
          </a:prstGeom>
          <a:solidFill>
            <a:srgbClr val="F2F2F2"/>
          </a:solidFill>
          <a:ln>
            <a:noFill/>
          </a:ln>
        </p:spPr>
      </p:pic>
      <p:sp>
        <p:nvSpPr>
          <p:cNvPr id="381" name="Google Shape;381;p3"/>
          <p:cNvSpPr txBox="1"/>
          <p:nvPr>
            <p:ph type="title"/>
          </p:nvPr>
        </p:nvSpPr>
        <p:spPr>
          <a:xfrm>
            <a:off x="7068457" y="432000"/>
            <a:ext cx="4703542"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A termék</a:t>
            </a:r>
            <a:endParaRPr/>
          </a:p>
        </p:txBody>
      </p:sp>
      <p:sp>
        <p:nvSpPr>
          <p:cNvPr id="382" name="Google Shape;382;p3"/>
          <p:cNvSpPr txBox="1"/>
          <p:nvPr>
            <p:ph idx="4" type="body"/>
          </p:nvPr>
        </p:nvSpPr>
        <p:spPr>
          <a:xfrm>
            <a:off x="8768283" y="1369128"/>
            <a:ext cx="30024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Adatbázis</a:t>
            </a:r>
            <a:endParaRPr/>
          </a:p>
        </p:txBody>
      </p:sp>
      <p:sp>
        <p:nvSpPr>
          <p:cNvPr id="383" name="Google Shape;383;p3"/>
          <p:cNvSpPr txBox="1"/>
          <p:nvPr>
            <p:ph idx="7" type="body"/>
          </p:nvPr>
        </p:nvSpPr>
        <p:spPr>
          <a:xfrm>
            <a:off x="8768282" y="1694262"/>
            <a:ext cx="2378687"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hu-HU"/>
              <a:t>Adatbázisunk kezelésében a NoSQL és a MySQL közül az utóbbira tettük le voksunk</a:t>
            </a:r>
            <a:endParaRPr/>
          </a:p>
        </p:txBody>
      </p:sp>
      <p:cxnSp>
        <p:nvCxnSpPr>
          <p:cNvPr descr="Első elválasztó a dián" id="384" name="Google Shape;384;p3"/>
          <p:cNvCxnSpPr/>
          <p:nvPr/>
        </p:nvCxnSpPr>
        <p:spPr>
          <a:xfrm rot="10800000">
            <a:off x="8768283" y="2616579"/>
            <a:ext cx="2378687" cy="0"/>
          </a:xfrm>
          <a:prstGeom prst="straightConnector1">
            <a:avLst/>
          </a:prstGeom>
          <a:noFill/>
          <a:ln cap="flat" cmpd="sng" w="9525">
            <a:solidFill>
              <a:srgbClr val="F2F2F2"/>
            </a:solidFill>
            <a:prstDash val="solid"/>
            <a:miter lim="800000"/>
            <a:headEnd len="sm" w="sm" type="none"/>
            <a:tailEnd len="sm" w="sm" type="none"/>
          </a:ln>
        </p:spPr>
      </p:cxnSp>
      <p:sp>
        <p:nvSpPr>
          <p:cNvPr id="385" name="Google Shape;385;p3"/>
          <p:cNvSpPr txBox="1"/>
          <p:nvPr>
            <p:ph idx="5" type="body"/>
          </p:nvPr>
        </p:nvSpPr>
        <p:spPr>
          <a:xfrm>
            <a:off x="8768283" y="2933764"/>
            <a:ext cx="30024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Backend</a:t>
            </a:r>
            <a:endParaRPr/>
          </a:p>
        </p:txBody>
      </p:sp>
      <p:sp>
        <p:nvSpPr>
          <p:cNvPr id="386" name="Google Shape;386;p3"/>
          <p:cNvSpPr txBox="1"/>
          <p:nvPr>
            <p:ph idx="1" type="body"/>
          </p:nvPr>
        </p:nvSpPr>
        <p:spPr>
          <a:xfrm>
            <a:off x="8768283" y="3301993"/>
            <a:ext cx="2378686"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hu-HU"/>
              <a:t>A backend fejlesztésében nagy segítségünkre volt egy profi natív PHP fejlesztő</a:t>
            </a:r>
            <a:endParaRPr/>
          </a:p>
        </p:txBody>
      </p:sp>
      <p:cxnSp>
        <p:nvCxnSpPr>
          <p:cNvPr descr="Második elválasztó a dián" id="387" name="Google Shape;387;p3"/>
          <p:cNvCxnSpPr/>
          <p:nvPr/>
        </p:nvCxnSpPr>
        <p:spPr>
          <a:xfrm rot="10800000">
            <a:off x="8768283" y="4109914"/>
            <a:ext cx="2378687" cy="0"/>
          </a:xfrm>
          <a:prstGeom prst="straightConnector1">
            <a:avLst/>
          </a:prstGeom>
          <a:noFill/>
          <a:ln cap="flat" cmpd="sng" w="9525">
            <a:solidFill>
              <a:srgbClr val="F2F2F2"/>
            </a:solidFill>
            <a:prstDash val="solid"/>
            <a:miter lim="800000"/>
            <a:headEnd len="sm" w="sm" type="none"/>
            <a:tailEnd len="sm" w="sm" type="none"/>
          </a:ln>
        </p:spPr>
      </p:cxnSp>
      <p:sp>
        <p:nvSpPr>
          <p:cNvPr id="388" name="Google Shape;388;p3"/>
          <p:cNvSpPr txBox="1"/>
          <p:nvPr>
            <p:ph idx="6" type="body"/>
          </p:nvPr>
        </p:nvSpPr>
        <p:spPr>
          <a:xfrm>
            <a:off x="8768283" y="4498400"/>
            <a:ext cx="30024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Frontend</a:t>
            </a:r>
            <a:endParaRPr/>
          </a:p>
        </p:txBody>
      </p:sp>
      <p:sp>
        <p:nvSpPr>
          <p:cNvPr id="389" name="Google Shape;389;p3"/>
          <p:cNvSpPr txBox="1"/>
          <p:nvPr>
            <p:ph idx="3" type="body"/>
          </p:nvPr>
        </p:nvSpPr>
        <p:spPr>
          <a:xfrm>
            <a:off x="8768283" y="4866629"/>
            <a:ext cx="2150088"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hu-HU"/>
              <a:t>A frontend fejlesztéshez a React nevű JS könyvtárat használtuk</a:t>
            </a:r>
            <a:endParaRPr/>
          </a:p>
        </p:txBody>
      </p:sp>
      <p:sp>
        <p:nvSpPr>
          <p:cNvPr id="390" name="Google Shape;390;p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391" name="Google Shape;391;p3"/>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92" name="Google Shape;392;p3"/>
          <p:cNvPicPr preferRelativeResize="0"/>
          <p:nvPr>
            <p:ph idx="13" type="pic"/>
          </p:nvPr>
        </p:nvPicPr>
        <p:blipFill rotWithShape="1">
          <a:blip r:embed="rId4">
            <a:alphaModFix/>
          </a:blip>
          <a:srcRect b="0" l="0" r="0" t="0"/>
          <a:stretch/>
        </p:blipFill>
        <p:spPr>
          <a:xfrm>
            <a:off x="7405874" y="1706545"/>
            <a:ext cx="691688" cy="691688"/>
          </a:xfrm>
          <a:prstGeom prst="rect">
            <a:avLst/>
          </a:prstGeom>
          <a:noFill/>
          <a:ln>
            <a:noFill/>
          </a:ln>
        </p:spPr>
      </p:pic>
      <p:pic>
        <p:nvPicPr>
          <p:cNvPr id="393" name="Google Shape;393;p3"/>
          <p:cNvPicPr preferRelativeResize="0"/>
          <p:nvPr>
            <p:ph idx="9" type="pic"/>
          </p:nvPr>
        </p:nvPicPr>
        <p:blipFill rotWithShape="1">
          <a:blip r:embed="rId5">
            <a:alphaModFix/>
          </a:blip>
          <a:srcRect b="114" l="0" r="0" t="115"/>
          <a:stretch/>
        </p:blipFill>
        <p:spPr>
          <a:xfrm>
            <a:off x="7405874" y="3271181"/>
            <a:ext cx="691688" cy="691688"/>
          </a:xfrm>
          <a:prstGeom prst="rect">
            <a:avLst/>
          </a:prstGeom>
          <a:noFill/>
          <a:ln>
            <a:noFill/>
          </a:ln>
        </p:spPr>
      </p:pic>
      <p:pic>
        <p:nvPicPr>
          <p:cNvPr id="394" name="Google Shape;394;p3"/>
          <p:cNvPicPr preferRelativeResize="0"/>
          <p:nvPr>
            <p:ph idx="8" type="pic"/>
          </p:nvPr>
        </p:nvPicPr>
        <p:blipFill rotWithShape="1">
          <a:blip r:embed="rId6">
            <a:alphaModFix/>
          </a:blip>
          <a:srcRect b="0" l="15639" r="15639" t="0"/>
          <a:stretch/>
        </p:blipFill>
        <p:spPr>
          <a:xfrm>
            <a:off x="7076700" y="4498400"/>
            <a:ext cx="1380999" cy="1380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 calcmode="lin" valueType="num">
                                      <p:cBhvr additive="base">
                                        <p:cTn dur="500"/>
                                        <p:tgtEl>
                                          <p:spTgt spid="38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 calcmode="lin" valueType="num">
                                      <p:cBhvr additive="base">
                                        <p:cTn dur="500"/>
                                        <p:tgtEl>
                                          <p:spTgt spid="38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 calcmode="lin" valueType="num">
                                      <p:cBhvr additive="base">
                                        <p:cTn dur="500"/>
                                        <p:tgtEl>
                                          <p:spTgt spid="38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 calcmode="lin" valueType="num">
                                      <p:cBhvr additive="base">
                                        <p:cTn dur="500"/>
                                        <p:tgtEl>
                                          <p:spTgt spid="38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 calcmode="lin" valueType="num">
                                      <p:cBhvr additive="base">
                                        <p:cTn dur="500"/>
                                        <p:tgtEl>
                                          <p:spTgt spid="38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 calcmode="lin" valueType="num">
                                      <p:cBhvr additive="base">
                                        <p:cTn dur="500"/>
                                        <p:tgtEl>
                                          <p:spTgt spid="3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The keys of good teamwork</a:t>
            </a:r>
            <a:endParaRPr/>
          </a:p>
        </p:txBody>
      </p:sp>
      <p:sp>
        <p:nvSpPr>
          <p:cNvPr id="400" name="Google Shape;400;p4"/>
          <p:cNvSpPr txBox="1"/>
          <p:nvPr>
            <p:ph idx="4" type="body"/>
          </p:nvPr>
        </p:nvSpPr>
        <p:spPr>
          <a:xfrm>
            <a:off x="2071453"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Version Handling</a:t>
            </a:r>
            <a:endParaRPr/>
          </a:p>
        </p:txBody>
      </p:sp>
      <p:sp>
        <p:nvSpPr>
          <p:cNvPr id="401" name="Google Shape;401;p4"/>
          <p:cNvSpPr txBox="1"/>
          <p:nvPr>
            <p:ph idx="1" type="body"/>
          </p:nvPr>
        </p:nvSpPr>
        <p:spPr>
          <a:xfrm>
            <a:off x="2071452" y="4688112"/>
            <a:ext cx="2160588" cy="108988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The version handling of both the frontend and the backend were both done on GitHub</a:t>
            </a:r>
            <a:endParaRPr/>
          </a:p>
        </p:txBody>
      </p:sp>
      <p:cxnSp>
        <p:nvCxnSpPr>
          <p:cNvPr descr="Első elválasztó a dián" id="402" name="Google Shape;402;p4"/>
          <p:cNvCxnSpPr/>
          <p:nvPr/>
        </p:nvCxnSpPr>
        <p:spPr>
          <a:xfrm>
            <a:off x="4626292" y="2033542"/>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03" name="Google Shape;403;p4"/>
          <p:cNvSpPr txBox="1"/>
          <p:nvPr>
            <p:ph idx="5" type="body"/>
          </p:nvPr>
        </p:nvSpPr>
        <p:spPr>
          <a:xfrm>
            <a:off x="5020543" y="3926335"/>
            <a:ext cx="2160588"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Keeping in touch</a:t>
            </a:r>
            <a:endParaRPr/>
          </a:p>
        </p:txBody>
      </p:sp>
      <p:sp>
        <p:nvSpPr>
          <p:cNvPr id="404" name="Google Shape;404;p4"/>
          <p:cNvSpPr txBox="1"/>
          <p:nvPr>
            <p:ph idx="2" type="body"/>
          </p:nvPr>
        </p:nvSpPr>
        <p:spPr>
          <a:xfrm>
            <a:off x="5020543" y="4688112"/>
            <a:ext cx="2160588" cy="108988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It was undeniable, that one of the most irreplaceable part of our work was Discord. The platform helped the members of the team keep in touch every time.</a:t>
            </a:r>
            <a:endParaRPr/>
          </a:p>
        </p:txBody>
      </p:sp>
      <p:cxnSp>
        <p:nvCxnSpPr>
          <p:cNvPr descr="Második elválasztó a dián" id="405" name="Google Shape;405;p4"/>
          <p:cNvCxnSpPr/>
          <p:nvPr/>
        </p:nvCxnSpPr>
        <p:spPr>
          <a:xfrm>
            <a:off x="7575384" y="2033542"/>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06" name="Google Shape;406;p4"/>
          <p:cNvSpPr txBox="1"/>
          <p:nvPr>
            <p:ph idx="6" type="body"/>
          </p:nvPr>
        </p:nvSpPr>
        <p:spPr>
          <a:xfrm>
            <a:off x="7969635"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Own server</a:t>
            </a:r>
            <a:endParaRPr/>
          </a:p>
        </p:txBody>
      </p:sp>
      <p:sp>
        <p:nvSpPr>
          <p:cNvPr id="407" name="Google Shape;407;p4"/>
          <p:cNvSpPr txBox="1"/>
          <p:nvPr>
            <p:ph idx="3" type="body"/>
          </p:nvPr>
        </p:nvSpPr>
        <p:spPr>
          <a:xfrm>
            <a:off x="7969634" y="4683647"/>
            <a:ext cx="2160588" cy="108988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We rented our own server from a hungarian domain provider named Hostingbázis</a:t>
            </a:r>
            <a:endParaRPr/>
          </a:p>
        </p:txBody>
      </p:sp>
      <p:sp>
        <p:nvSpPr>
          <p:cNvPr id="408" name="Google Shape;408;p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09" name="Google Shape;409;p4"/>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10" name="Google Shape;410;p4"/>
          <p:cNvPicPr preferRelativeResize="0"/>
          <p:nvPr>
            <p:ph idx="8" type="pic"/>
          </p:nvPr>
        </p:nvPicPr>
        <p:blipFill rotWithShape="1">
          <a:blip r:embed="rId3">
            <a:alphaModFix/>
          </a:blip>
          <a:srcRect b="0" l="0" r="0" t="0"/>
          <a:stretch/>
        </p:blipFill>
        <p:spPr>
          <a:xfrm>
            <a:off x="2724708" y="2358091"/>
            <a:ext cx="854075" cy="854075"/>
          </a:xfrm>
          <a:prstGeom prst="rect">
            <a:avLst/>
          </a:prstGeom>
          <a:noFill/>
          <a:ln>
            <a:noFill/>
          </a:ln>
        </p:spPr>
      </p:pic>
      <p:pic>
        <p:nvPicPr>
          <p:cNvPr id="411" name="Google Shape;411;p4"/>
          <p:cNvPicPr preferRelativeResize="0"/>
          <p:nvPr>
            <p:ph idx="9" type="pic"/>
          </p:nvPr>
        </p:nvPicPr>
        <p:blipFill rotWithShape="1">
          <a:blip r:embed="rId4">
            <a:alphaModFix/>
          </a:blip>
          <a:srcRect b="0" l="0" r="0" t="0"/>
          <a:stretch/>
        </p:blipFill>
        <p:spPr>
          <a:xfrm>
            <a:off x="5672402" y="2358091"/>
            <a:ext cx="854075" cy="854075"/>
          </a:xfrm>
          <a:prstGeom prst="rect">
            <a:avLst/>
          </a:prstGeom>
          <a:noFill/>
          <a:ln>
            <a:noFill/>
          </a:ln>
        </p:spPr>
      </p:pic>
      <p:pic>
        <p:nvPicPr>
          <p:cNvPr id="412" name="Google Shape;412;p4"/>
          <p:cNvPicPr preferRelativeResize="0"/>
          <p:nvPr>
            <p:ph idx="13" type="pic"/>
          </p:nvPr>
        </p:nvPicPr>
        <p:blipFill rotWithShape="1">
          <a:blip r:embed="rId5">
            <a:alphaModFix/>
          </a:blip>
          <a:srcRect b="0" l="16678" r="-1575" t="0"/>
          <a:stretch/>
        </p:blipFill>
        <p:spPr>
          <a:xfrm>
            <a:off x="8657995" y="2350251"/>
            <a:ext cx="783866" cy="854075"/>
          </a:xfrm>
          <a:prstGeom prst="rect">
            <a:avLst/>
          </a:prstGeom>
          <a:noFill/>
          <a:ln>
            <a:noFill/>
          </a:ln>
        </p:spPr>
      </p:pic>
      <p:sp>
        <p:nvSpPr>
          <p:cNvPr id="413" name="Google Shape;413;p4"/>
          <p:cNvSpPr txBox="1"/>
          <p:nvPr>
            <p:ph idx="7" type="body"/>
          </p:nvPr>
        </p:nvSpPr>
        <p:spPr>
          <a:xfrm>
            <a:off x="432487" y="939907"/>
            <a:ext cx="11339513" cy="27656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hu-HU"/>
              <a:t>Everything we used for work BESIDES the developing environment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500"/>
                                        <p:tgtEl>
                                          <p:spTgt spid="4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500"/>
                                        <p:tgtEl>
                                          <p:spTgt spid="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500"/>
                                        <p:tgtEl>
                                          <p:spTgt spid="40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pic>
        <p:nvPicPr>
          <p:cNvPr descr="Kép helyőrzője" id="419" name="Google Shape;419;p5"/>
          <p:cNvPicPr preferRelativeResize="0"/>
          <p:nvPr>
            <p:ph idx="2" type="pic"/>
          </p:nvPr>
        </p:nvPicPr>
        <p:blipFill rotWithShape="1">
          <a:blip r:embed="rId3">
            <a:alphaModFix/>
          </a:blip>
          <a:srcRect b="0" l="0" r="0" t="0"/>
          <a:stretch/>
        </p:blipFill>
        <p:spPr>
          <a:xfrm>
            <a:off x="-87086" y="0"/>
            <a:ext cx="6183085" cy="6858000"/>
          </a:xfrm>
          <a:prstGeom prst="rect">
            <a:avLst/>
          </a:prstGeom>
          <a:solidFill>
            <a:srgbClr val="D8D8D8"/>
          </a:solidFill>
          <a:ln>
            <a:noFill/>
          </a:ln>
        </p:spPr>
      </p:pic>
      <p:sp>
        <p:nvSpPr>
          <p:cNvPr id="420" name="Google Shape;420;p5"/>
          <p:cNvSpPr txBox="1"/>
          <p:nvPr>
            <p:ph type="ctrTitle"/>
          </p:nvPr>
        </p:nvSpPr>
        <p:spPr>
          <a:xfrm>
            <a:off x="6095999" y="0"/>
            <a:ext cx="6096001" cy="4155116"/>
          </a:xfrm>
          <a:prstGeom prst="rect">
            <a:avLst/>
          </a:prstGeom>
          <a:solidFill>
            <a:schemeClr val="dk1">
              <a:alpha val="80000"/>
            </a:schemeClr>
          </a:solidFill>
          <a:ln>
            <a:noFill/>
          </a:ln>
        </p:spPr>
        <p:txBody>
          <a:bodyPr anchorCtr="0" anchor="ctr" bIns="144000" lIns="288000" spcFirstLastPara="1" rIns="432000" wrap="square" tIns="0">
            <a:noAutofit/>
          </a:bodyPr>
          <a:lstStyle/>
          <a:p>
            <a:pPr indent="0" lvl="0" marL="0" rtl="0" algn="ctr">
              <a:lnSpc>
                <a:spcPct val="90000"/>
              </a:lnSpc>
              <a:spcBef>
                <a:spcPts val="0"/>
              </a:spcBef>
              <a:spcAft>
                <a:spcPts val="0"/>
              </a:spcAft>
              <a:buClr>
                <a:schemeClr val="lt1"/>
              </a:buClr>
              <a:buSzPts val="4200"/>
              <a:buFont typeface="Rockwell"/>
              <a:buNone/>
            </a:pPr>
            <a:r>
              <a:rPr lang="hu-HU"/>
              <a:t>Adatbázis</a:t>
            </a:r>
            <a:endParaRPr/>
          </a:p>
        </p:txBody>
      </p:sp>
      <p:sp>
        <p:nvSpPr>
          <p:cNvPr id="421" name="Google Shape;421;p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22" name="Google Shape;422;p5"/>
          <p:cNvSpPr/>
          <p:nvPr/>
        </p:nvSpPr>
        <p:spPr>
          <a:xfrm>
            <a:off x="8577942" y="6133899"/>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23" name="Google Shape;423;p5"/>
          <p:cNvPicPr preferRelativeResize="0"/>
          <p:nvPr/>
        </p:nvPicPr>
        <p:blipFill rotWithShape="1">
          <a:blip r:embed="rId4">
            <a:alphaModFix/>
          </a:blip>
          <a:srcRect b="51058" l="0" r="44577" t="0"/>
          <a:stretch/>
        </p:blipFill>
        <p:spPr>
          <a:xfrm>
            <a:off x="6314768" y="4380007"/>
            <a:ext cx="4558665" cy="2034540"/>
          </a:xfrm>
          <a:prstGeom prst="rect">
            <a:avLst/>
          </a:prstGeom>
          <a:noFill/>
          <a:ln>
            <a:noFill/>
          </a:ln>
        </p:spPr>
      </p:pic>
      <p:sp>
        <p:nvSpPr>
          <p:cNvPr id="424" name="Google Shape;424;p5"/>
          <p:cNvSpPr txBox="1"/>
          <p:nvPr/>
        </p:nvSpPr>
        <p:spPr>
          <a:xfrm>
            <a:off x="5633884" y="2698955"/>
            <a:ext cx="914400" cy="91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425" name="Google Shape;425;p5"/>
          <p:cNvSpPr txBox="1"/>
          <p:nvPr/>
        </p:nvSpPr>
        <p:spPr>
          <a:xfrm>
            <a:off x="5594555" y="2974258"/>
            <a:ext cx="914400" cy="91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426" name="Google Shape;426;p5"/>
          <p:cNvSpPr txBox="1"/>
          <p:nvPr/>
        </p:nvSpPr>
        <p:spPr>
          <a:xfrm>
            <a:off x="5594555" y="2974258"/>
            <a:ext cx="914400" cy="91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427" name="Google Shape;427;p5"/>
          <p:cNvSpPr txBox="1"/>
          <p:nvPr/>
        </p:nvSpPr>
        <p:spPr>
          <a:xfrm>
            <a:off x="8691716" y="4925961"/>
            <a:ext cx="914400" cy="91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428" name="Google Shape;428;p5"/>
          <p:cNvSpPr txBox="1"/>
          <p:nvPr/>
        </p:nvSpPr>
        <p:spPr>
          <a:xfrm>
            <a:off x="6734611" y="2353484"/>
            <a:ext cx="4854010" cy="914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1" lang="hu-HU" sz="2800" u="none" cap="none" strike="noStrike">
                <a:solidFill>
                  <a:schemeClr val="lt1"/>
                </a:solidFill>
                <a:latin typeface="Rockwell"/>
                <a:ea typeface="Rockwell"/>
                <a:cs typeface="Rockwell"/>
                <a:sym typeface="Rockwell"/>
              </a:rPr>
              <a:t>És minden amit tudni kell róla</a:t>
            </a:r>
            <a:endParaRPr sz="1000"/>
          </a:p>
          <a:p>
            <a:pPr indent="0" lvl="0" marL="0" marR="0" rtl="0" algn="ctr">
              <a:spcBef>
                <a:spcPts val="0"/>
              </a:spcBef>
              <a:spcAft>
                <a:spcPts val="0"/>
              </a:spcAft>
              <a:buNone/>
            </a:pPr>
            <a:r>
              <a:rPr b="0" i="1" lang="hu-HU" sz="2000" u="none" cap="none" strike="noStrike">
                <a:solidFill>
                  <a:schemeClr val="lt1"/>
                </a:solidFill>
                <a:latin typeface="Rockwell"/>
                <a:ea typeface="Rockwell"/>
                <a:cs typeface="Rockwell"/>
                <a:sym typeface="Rockwell"/>
              </a:rPr>
              <a:t>Adatbázis</a:t>
            </a:r>
            <a:r>
              <a:rPr i="1" lang="hu-HU" sz="2000">
                <a:solidFill>
                  <a:schemeClr val="lt1"/>
                </a:solidFill>
                <a:latin typeface="Rockwell"/>
                <a:ea typeface="Rockwell"/>
                <a:cs typeface="Rockwell"/>
                <a:sym typeface="Rockwell"/>
              </a:rPr>
              <a:t> </a:t>
            </a:r>
            <a:r>
              <a:rPr b="0" i="1" lang="hu-HU" sz="2000" u="none" cap="none" strike="noStrike">
                <a:solidFill>
                  <a:schemeClr val="lt1"/>
                </a:solidFill>
                <a:latin typeface="Rockwell"/>
                <a:ea typeface="Rockwell"/>
                <a:cs typeface="Rockwell"/>
                <a:sym typeface="Rockwell"/>
              </a:rPr>
              <a:t>felelős: Hejner Bálint</a:t>
            </a:r>
            <a:endParaRPr b="0" i="1" sz="1800" u="none" cap="none" strike="noStrike">
              <a:solidFill>
                <a:schemeClr val="lt1"/>
              </a:solidFill>
              <a:latin typeface="Rockwell"/>
              <a:ea typeface="Rockwell"/>
              <a:cs typeface="Rockwell"/>
              <a:sym typeface="Rockwe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A folyamat</a:t>
            </a:r>
            <a:endParaRPr/>
          </a:p>
        </p:txBody>
      </p:sp>
      <p:sp>
        <p:nvSpPr>
          <p:cNvPr id="434" name="Google Shape;434;p6"/>
          <p:cNvSpPr txBox="1"/>
          <p:nvPr>
            <p:ph idx="7" type="body"/>
          </p:nvPr>
        </p:nvSpPr>
        <p:spPr>
          <a:xfrm>
            <a:off x="431800" y="3998332"/>
            <a:ext cx="2160000" cy="290639"/>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A tervezés</a:t>
            </a:r>
            <a:endParaRPr/>
          </a:p>
        </p:txBody>
      </p:sp>
      <p:sp>
        <p:nvSpPr>
          <p:cNvPr id="435" name="Google Shape;435;p6"/>
          <p:cNvSpPr txBox="1"/>
          <p:nvPr>
            <p:ph idx="13" type="body"/>
          </p:nvPr>
        </p:nvSpPr>
        <p:spPr>
          <a:xfrm>
            <a:off x="432094" y="4683349"/>
            <a:ext cx="2160000" cy="135822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Az adatbázis létrejöttének első fázisa a tervezés volt.</a:t>
            </a:r>
            <a:endParaRPr/>
          </a:p>
          <a:p>
            <a:pPr indent="0" lvl="0" marL="0" rtl="0" algn="ctr">
              <a:lnSpc>
                <a:spcPct val="90000"/>
              </a:lnSpc>
              <a:spcBef>
                <a:spcPts val="1000"/>
              </a:spcBef>
              <a:spcAft>
                <a:spcPts val="0"/>
              </a:spcAft>
              <a:buClr>
                <a:srgbClr val="3F3F3F"/>
              </a:buClr>
              <a:buSzPts val="1600"/>
              <a:buNone/>
            </a:pPr>
            <a:r>
              <a:rPr lang="hu-HU"/>
              <a:t>Ezt a draw.io nevű programban hajtottuk végre</a:t>
            </a:r>
            <a:endParaRPr/>
          </a:p>
        </p:txBody>
      </p:sp>
      <p:cxnSp>
        <p:nvCxnSpPr>
          <p:cNvPr descr="Első elválasztó a dián" id="436" name="Google Shape;436;p6"/>
          <p:cNvCxnSpPr/>
          <p:nvPr/>
        </p:nvCxnSpPr>
        <p:spPr>
          <a:xfrm>
            <a:off x="2659047"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37" name="Google Shape;437;p6"/>
          <p:cNvSpPr txBox="1"/>
          <p:nvPr>
            <p:ph idx="8" type="body"/>
          </p:nvPr>
        </p:nvSpPr>
        <p:spPr>
          <a:xfrm>
            <a:off x="2726076" y="3998332"/>
            <a:ext cx="2160587" cy="29064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Lokális elérés</a:t>
            </a:r>
            <a:endParaRPr/>
          </a:p>
        </p:txBody>
      </p:sp>
      <p:sp>
        <p:nvSpPr>
          <p:cNvPr id="438" name="Google Shape;438;p6"/>
          <p:cNvSpPr txBox="1"/>
          <p:nvPr>
            <p:ph idx="1" type="body"/>
          </p:nvPr>
        </p:nvSpPr>
        <p:spPr>
          <a:xfrm>
            <a:off x="2726075" y="4688112"/>
            <a:ext cx="2160588" cy="135345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MySQL adatbázis lokális kezeléséhez a dbForge nevű program került felhasználásra</a:t>
            </a:r>
            <a:endParaRPr/>
          </a:p>
        </p:txBody>
      </p:sp>
      <p:cxnSp>
        <p:nvCxnSpPr>
          <p:cNvPr descr="Második elválasztó a dián" id="439" name="Google Shape;439;p6"/>
          <p:cNvCxnSpPr/>
          <p:nvPr/>
        </p:nvCxnSpPr>
        <p:spPr>
          <a:xfrm>
            <a:off x="4953541"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40" name="Google Shape;440;p6"/>
          <p:cNvSpPr txBox="1"/>
          <p:nvPr>
            <p:ph idx="9" type="body"/>
          </p:nvPr>
        </p:nvSpPr>
        <p:spPr>
          <a:xfrm>
            <a:off x="5020543" y="3998332"/>
            <a:ext cx="2160588" cy="29064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hu-HU"/>
              <a:t>A szerveren</a:t>
            </a:r>
            <a:endParaRPr/>
          </a:p>
        </p:txBody>
      </p:sp>
      <p:sp>
        <p:nvSpPr>
          <p:cNvPr id="441" name="Google Shape;441;p6"/>
          <p:cNvSpPr txBox="1"/>
          <p:nvPr>
            <p:ph idx="6" type="body"/>
          </p:nvPr>
        </p:nvSpPr>
        <p:spPr>
          <a:xfrm>
            <a:off x="5020543" y="4688112"/>
            <a:ext cx="2160588" cy="135345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hu-HU"/>
              <a:t>A Debian alapú szerverünkön a MariaDB nevű szolgáltatás segítségével tudjuk elérni az ott tárolt backend adatokat</a:t>
            </a:r>
            <a:endParaRPr/>
          </a:p>
        </p:txBody>
      </p:sp>
      <p:sp>
        <p:nvSpPr>
          <p:cNvPr id="442" name="Google Shape;442;p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43" name="Google Shape;443;p6"/>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44" name="Google Shape;444;p6"/>
          <p:cNvPicPr preferRelativeResize="0"/>
          <p:nvPr>
            <p:ph idx="2" type="pic"/>
          </p:nvPr>
        </p:nvPicPr>
        <p:blipFill rotWithShape="1">
          <a:blip r:embed="rId3">
            <a:alphaModFix/>
          </a:blip>
          <a:srcRect b="19420" l="0" r="0" t="4124"/>
          <a:stretch/>
        </p:blipFill>
        <p:spPr>
          <a:xfrm>
            <a:off x="1083844" y="2401961"/>
            <a:ext cx="854075" cy="711680"/>
          </a:xfrm>
          <a:prstGeom prst="rect">
            <a:avLst/>
          </a:prstGeom>
          <a:noFill/>
          <a:ln>
            <a:noFill/>
          </a:ln>
        </p:spPr>
      </p:pic>
      <p:pic>
        <p:nvPicPr>
          <p:cNvPr id="445" name="Google Shape;445;p6"/>
          <p:cNvPicPr preferRelativeResize="0"/>
          <p:nvPr>
            <p:ph idx="3" type="pic"/>
          </p:nvPr>
        </p:nvPicPr>
        <p:blipFill rotWithShape="1">
          <a:blip r:embed="rId4">
            <a:alphaModFix/>
          </a:blip>
          <a:srcRect b="0" l="0" r="0" t="0"/>
          <a:stretch/>
        </p:blipFill>
        <p:spPr>
          <a:xfrm>
            <a:off x="3380176" y="2358091"/>
            <a:ext cx="854075" cy="854075"/>
          </a:xfrm>
          <a:prstGeom prst="rect">
            <a:avLst/>
          </a:prstGeom>
          <a:noFill/>
          <a:ln>
            <a:noFill/>
          </a:ln>
        </p:spPr>
      </p:pic>
      <p:pic>
        <p:nvPicPr>
          <p:cNvPr id="446" name="Google Shape;446;p6"/>
          <p:cNvPicPr preferRelativeResize="0"/>
          <p:nvPr>
            <p:ph idx="4" type="pic"/>
          </p:nvPr>
        </p:nvPicPr>
        <p:blipFill rotWithShape="1">
          <a:blip r:embed="rId5">
            <a:alphaModFix/>
          </a:blip>
          <a:srcRect b="0" l="0" r="0" t="0"/>
          <a:stretch/>
        </p:blipFill>
        <p:spPr>
          <a:xfrm>
            <a:off x="5673898" y="2358091"/>
            <a:ext cx="854075" cy="854075"/>
          </a:xfrm>
          <a:prstGeom prst="rect">
            <a:avLst/>
          </a:prstGeom>
          <a:noFill/>
          <a:ln>
            <a:noFill/>
          </a:ln>
        </p:spPr>
      </p:pic>
      <p:pic>
        <p:nvPicPr>
          <p:cNvPr descr="Kép helyőrzője" id="447" name="Google Shape;447;p6"/>
          <p:cNvPicPr preferRelativeResize="0"/>
          <p:nvPr>
            <p:ph idx="5" type="pic"/>
          </p:nvPr>
        </p:nvPicPr>
        <p:blipFill rotWithShape="1">
          <a:blip r:embed="rId6">
            <a:alphaModFix/>
          </a:blip>
          <a:srcRect b="49" l="0" r="0" t="50"/>
          <a:stretch/>
        </p:blipFill>
        <p:spPr>
          <a:xfrm>
            <a:off x="7632650" y="86714"/>
            <a:ext cx="4472635" cy="6478538"/>
          </a:xfrm>
          <a:prstGeom prst="rect">
            <a:avLst/>
          </a:prstGeom>
          <a:solidFill>
            <a:srgbClr val="F2F2F2"/>
          </a:solid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500"/>
                                        <p:tgtEl>
                                          <p:spTgt spid="4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5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500"/>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500"/>
                                        <p:tgtEl>
                                          <p:spTgt spid="44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
          <p:cNvSpPr txBox="1"/>
          <p:nvPr>
            <p:ph idx="1" type="body"/>
          </p:nvPr>
        </p:nvSpPr>
        <p:spPr>
          <a:xfrm>
            <a:off x="432000" y="1152000"/>
            <a:ext cx="3235432" cy="219623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3F3F3F"/>
              </a:buClr>
              <a:buSzPts val="2800"/>
              <a:buNone/>
            </a:pPr>
            <a:r>
              <a:rPr lang="hu-HU"/>
              <a:t>When we began working on the project the main objective was to create a database plan</a:t>
            </a:r>
            <a:endParaRPr/>
          </a:p>
        </p:txBody>
      </p:sp>
      <p:sp>
        <p:nvSpPr>
          <p:cNvPr id="453" name="Google Shape;453;p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Where everything began</a:t>
            </a:r>
            <a:endParaRPr/>
          </a:p>
        </p:txBody>
      </p:sp>
      <p:sp>
        <p:nvSpPr>
          <p:cNvPr id="454" name="Google Shape;454;p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55" name="Google Shape;455;p7"/>
          <p:cNvSpPr txBox="1"/>
          <p:nvPr>
            <p:ph idx="3" type="body"/>
          </p:nvPr>
        </p:nvSpPr>
        <p:spPr>
          <a:xfrm>
            <a:off x="431800" y="3509766"/>
            <a:ext cx="2951163" cy="2322709"/>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We have made two types of models to visualise the database we want to work with:</a:t>
            </a:r>
            <a:endParaRPr/>
          </a:p>
          <a:p>
            <a:pPr indent="-276225" lvl="1" marL="542925" rtl="0" algn="l">
              <a:lnSpc>
                <a:spcPct val="90000"/>
              </a:lnSpc>
              <a:spcBef>
                <a:spcPts val="500"/>
              </a:spcBef>
              <a:spcAft>
                <a:spcPts val="0"/>
              </a:spcAft>
              <a:buClr>
                <a:srgbClr val="3F3F3F"/>
              </a:buClr>
              <a:buSzPts val="1600"/>
              <a:buChar char="•"/>
            </a:pPr>
            <a:r>
              <a:rPr lang="hu-HU"/>
              <a:t>An ER-model, which we made with draw.io (You can see it on the picture)</a:t>
            </a:r>
            <a:endParaRPr/>
          </a:p>
          <a:p>
            <a:pPr indent="-276225" lvl="1" marL="542925" rtl="0" algn="l">
              <a:lnSpc>
                <a:spcPct val="90000"/>
              </a:lnSpc>
              <a:spcBef>
                <a:spcPts val="500"/>
              </a:spcBef>
              <a:spcAft>
                <a:spcPts val="0"/>
              </a:spcAft>
              <a:buClr>
                <a:srgbClr val="3F3F3F"/>
              </a:buClr>
              <a:buSzPts val="1600"/>
              <a:buChar char="•"/>
            </a:pPr>
            <a:r>
              <a:rPr lang="hu-HU"/>
              <a:t>And an AB-model, which was made in dbForge</a:t>
            </a:r>
            <a:endParaRPr/>
          </a:p>
        </p:txBody>
      </p:sp>
      <p:sp>
        <p:nvSpPr>
          <p:cNvPr id="456" name="Google Shape;456;p7"/>
          <p:cNvSpPr/>
          <p:nvPr/>
        </p:nvSpPr>
        <p:spPr>
          <a:xfrm>
            <a:off x="8632371" y="6155190"/>
            <a:ext cx="2699658" cy="561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7" name="Google Shape;457;p7"/>
          <p:cNvSpPr/>
          <p:nvPr/>
        </p:nvSpPr>
        <p:spPr>
          <a:xfrm>
            <a:off x="8632371" y="616886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58" name="Google Shape;458;p7"/>
          <p:cNvPicPr preferRelativeResize="0"/>
          <p:nvPr>
            <p:ph idx="2" type="pic"/>
          </p:nvPr>
        </p:nvPicPr>
        <p:blipFill rotWithShape="1">
          <a:blip r:embed="rId3">
            <a:alphaModFix/>
          </a:blip>
          <a:srcRect b="0" l="4777" r="4777" t="0"/>
          <a:stretch/>
        </p:blipFill>
        <p:spPr>
          <a:xfrm>
            <a:off x="4092796" y="1376357"/>
            <a:ext cx="6333545" cy="4379625"/>
          </a:xfrm>
          <a:prstGeom prst="roundRect">
            <a:avLst>
              <a:gd fmla="val 1356" name="adj"/>
            </a:avLst>
          </a:prstGeom>
          <a:solidFill>
            <a:srgbClr val="F2F2F2"/>
          </a:solid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hu-HU"/>
              <a:t>Adatbázis a szerveren</a:t>
            </a:r>
            <a:endParaRPr/>
          </a:p>
        </p:txBody>
      </p:sp>
      <p:sp>
        <p:nvSpPr>
          <p:cNvPr id="464" name="Google Shape;464;p8"/>
          <p:cNvSpPr txBox="1"/>
          <p:nvPr>
            <p:ph idx="1" type="body"/>
          </p:nvPr>
        </p:nvSpPr>
        <p:spPr>
          <a:xfrm>
            <a:off x="432000" y="1964800"/>
            <a:ext cx="5472000" cy="3139440"/>
          </a:xfrm>
          <a:prstGeom prst="rect">
            <a:avLst/>
          </a:prstGeom>
          <a:noFill/>
          <a:ln>
            <a:noFill/>
          </a:ln>
        </p:spPr>
        <p:txBody>
          <a:bodyPr anchorCtr="0" anchor="t" bIns="0" lIns="0" spcFirstLastPara="1" rIns="0" wrap="square" tIns="0">
            <a:noAutofit/>
          </a:bodyPr>
          <a:lstStyle/>
          <a:p>
            <a:pPr indent="-266700" lvl="0" marL="266700" rtl="0" algn="l">
              <a:lnSpc>
                <a:spcPct val="90000"/>
              </a:lnSpc>
              <a:spcBef>
                <a:spcPts val="0"/>
              </a:spcBef>
              <a:spcAft>
                <a:spcPts val="0"/>
              </a:spcAft>
              <a:buClr>
                <a:srgbClr val="3F3F3F"/>
              </a:buClr>
              <a:buSzPts val="1800"/>
              <a:buChar char="•"/>
            </a:pPr>
            <a:r>
              <a:rPr lang="hu-HU"/>
              <a:t>A szerver bérlése után rövidesen arról kellett döntést hoznunk, milyen adatbázis-kezelőt használunk a Debian szerveren 🡪 Szerencsénkre backend fejlesztőnk jól ismerte a MariaDB nevű programot, így arra esett választásunk</a:t>
            </a:r>
            <a:endParaRPr/>
          </a:p>
          <a:p>
            <a:pPr indent="-266700" lvl="0" marL="266700" rtl="0" algn="l">
              <a:lnSpc>
                <a:spcPct val="90000"/>
              </a:lnSpc>
              <a:spcBef>
                <a:spcPts val="2200"/>
              </a:spcBef>
              <a:spcAft>
                <a:spcPts val="0"/>
              </a:spcAft>
              <a:buClr>
                <a:srgbClr val="3F3F3F"/>
              </a:buClr>
              <a:buSzPts val="1800"/>
              <a:buChar char="•"/>
            </a:pPr>
            <a:r>
              <a:rPr lang="hu-HU"/>
              <a:t>A MariaDB adatbázishoz szükséges hitelesítést úgy oldottuk meg, hogy minden PHP fájl elejére beillesztettük az </a:t>
            </a:r>
            <a:r>
              <a:rPr i="1" lang="hu-HU"/>
              <a:t>auth.php </a:t>
            </a:r>
            <a:r>
              <a:rPr lang="hu-HU"/>
              <a:t>nevű fájlt, amiben a hitelesítés adatai találhatóak</a:t>
            </a:r>
            <a:endParaRPr/>
          </a:p>
          <a:p>
            <a:pPr indent="-276225" lvl="1" marL="542925" rtl="0" algn="l">
              <a:lnSpc>
                <a:spcPct val="90000"/>
              </a:lnSpc>
              <a:spcBef>
                <a:spcPts val="500"/>
              </a:spcBef>
              <a:spcAft>
                <a:spcPts val="0"/>
              </a:spcAft>
              <a:buClr>
                <a:srgbClr val="3F3F3F"/>
              </a:buClr>
              <a:buSzPts val="1600"/>
              <a:buChar char="•"/>
            </a:pPr>
            <a:r>
              <a:rPr lang="hu-HU"/>
              <a:t>A teljes biztonság miatt ez a fájl a .gitignore része, tehát a backend repository-ba nem került feltöltésre.</a:t>
            </a:r>
            <a:endParaRPr/>
          </a:p>
          <a:p>
            <a:pPr indent="0" lvl="0" marL="0" rtl="0" algn="l">
              <a:lnSpc>
                <a:spcPct val="90000"/>
              </a:lnSpc>
              <a:spcBef>
                <a:spcPts val="1000"/>
              </a:spcBef>
              <a:spcAft>
                <a:spcPts val="0"/>
              </a:spcAft>
              <a:buClr>
                <a:srgbClr val="3F3F3F"/>
              </a:buClr>
              <a:buSzPts val="1800"/>
              <a:buNone/>
            </a:pPr>
            <a:r>
              <a:t/>
            </a:r>
            <a:endParaRPr/>
          </a:p>
        </p:txBody>
      </p:sp>
      <p:sp>
        <p:nvSpPr>
          <p:cNvPr id="465" name="Google Shape;465;p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466" name="Google Shape;466;p8"/>
          <p:cNvSpPr/>
          <p:nvPr/>
        </p:nvSpPr>
        <p:spPr>
          <a:xfrm>
            <a:off x="8632371" y="6155190"/>
            <a:ext cx="2699658" cy="561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67" name="Google Shape;467;p8"/>
          <p:cNvPicPr preferRelativeResize="0"/>
          <p:nvPr/>
        </p:nvPicPr>
        <p:blipFill rotWithShape="1">
          <a:blip r:embed="rId3">
            <a:alphaModFix/>
          </a:blip>
          <a:srcRect b="0" l="0" r="0" t="0"/>
          <a:stretch/>
        </p:blipFill>
        <p:spPr>
          <a:xfrm>
            <a:off x="6096000" y="1152000"/>
            <a:ext cx="5730875" cy="1625600"/>
          </a:xfrm>
          <a:prstGeom prst="rect">
            <a:avLst/>
          </a:prstGeom>
          <a:noFill/>
          <a:ln>
            <a:noFill/>
          </a:ln>
        </p:spPr>
      </p:pic>
      <p:pic>
        <p:nvPicPr>
          <p:cNvPr id="468" name="Google Shape;468;p8"/>
          <p:cNvPicPr preferRelativeResize="0"/>
          <p:nvPr/>
        </p:nvPicPr>
        <p:blipFill rotWithShape="1">
          <a:blip r:embed="rId4">
            <a:alphaModFix/>
          </a:blip>
          <a:srcRect b="0" l="0" r="0" t="0"/>
          <a:stretch/>
        </p:blipFill>
        <p:spPr>
          <a:xfrm>
            <a:off x="6147129" y="3429000"/>
            <a:ext cx="5349240" cy="17297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pic>
        <p:nvPicPr>
          <p:cNvPr descr="Kép helyőrzője" id="474" name="Google Shape;474;p9"/>
          <p:cNvPicPr preferRelativeResize="0"/>
          <p:nvPr>
            <p:ph idx="2" type="pic"/>
          </p:nvPr>
        </p:nvPicPr>
        <p:blipFill rotWithShape="1">
          <a:blip r:embed="rId3">
            <a:alphaModFix/>
          </a:blip>
          <a:srcRect b="0" l="0" r="0" t="0"/>
          <a:stretch/>
        </p:blipFill>
        <p:spPr>
          <a:xfrm>
            <a:off x="6112430" y="-5120"/>
            <a:ext cx="6096000" cy="6863119"/>
          </a:xfrm>
          <a:prstGeom prst="rect">
            <a:avLst/>
          </a:prstGeom>
          <a:solidFill>
            <a:srgbClr val="D8D8D8"/>
          </a:solidFill>
          <a:ln>
            <a:noFill/>
          </a:ln>
        </p:spPr>
      </p:pic>
      <p:sp>
        <p:nvSpPr>
          <p:cNvPr id="475" name="Google Shape;475;p9"/>
          <p:cNvSpPr txBox="1"/>
          <p:nvPr>
            <p:ph type="ctrTitle"/>
          </p:nvPr>
        </p:nvSpPr>
        <p:spPr>
          <a:xfrm>
            <a:off x="16430" y="0"/>
            <a:ext cx="6079569" cy="4068402"/>
          </a:xfrm>
          <a:prstGeom prst="rect">
            <a:avLst/>
          </a:prstGeom>
          <a:solidFill>
            <a:schemeClr val="dk1">
              <a:alpha val="80000"/>
            </a:schemeClr>
          </a:solidFill>
          <a:ln>
            <a:noFill/>
          </a:ln>
        </p:spPr>
        <p:txBody>
          <a:bodyPr anchorCtr="0" anchor="ctr" bIns="144000" lIns="288000" spcFirstLastPara="1" rIns="432000" wrap="square" tIns="0">
            <a:noAutofit/>
          </a:bodyPr>
          <a:lstStyle/>
          <a:p>
            <a:pPr indent="0" lvl="0" marL="0" rtl="0" algn="ctr">
              <a:lnSpc>
                <a:spcPct val="90000"/>
              </a:lnSpc>
              <a:spcBef>
                <a:spcPts val="0"/>
              </a:spcBef>
              <a:spcAft>
                <a:spcPts val="0"/>
              </a:spcAft>
              <a:buClr>
                <a:schemeClr val="lt1"/>
              </a:buClr>
              <a:buSzPts val="4200"/>
              <a:buFont typeface="Rockwell"/>
              <a:buNone/>
            </a:pPr>
            <a:r>
              <a:rPr lang="hu-HU"/>
              <a:t>Backend</a:t>
            </a:r>
            <a:endParaRPr/>
          </a:p>
        </p:txBody>
      </p:sp>
      <p:pic>
        <p:nvPicPr>
          <p:cNvPr id="476" name="Google Shape;476;p9"/>
          <p:cNvPicPr preferRelativeResize="0"/>
          <p:nvPr/>
        </p:nvPicPr>
        <p:blipFill rotWithShape="1">
          <a:blip r:embed="rId4">
            <a:alphaModFix/>
          </a:blip>
          <a:srcRect b="0" l="0" r="0" t="0"/>
          <a:stretch/>
        </p:blipFill>
        <p:spPr>
          <a:xfrm>
            <a:off x="827364" y="4267200"/>
            <a:ext cx="4457700" cy="2286000"/>
          </a:xfrm>
          <a:prstGeom prst="rect">
            <a:avLst/>
          </a:prstGeom>
          <a:noFill/>
          <a:ln>
            <a:noFill/>
          </a:ln>
        </p:spPr>
      </p:pic>
      <p:sp>
        <p:nvSpPr>
          <p:cNvPr id="477" name="Google Shape;477;p9"/>
          <p:cNvSpPr txBox="1"/>
          <p:nvPr/>
        </p:nvSpPr>
        <p:spPr>
          <a:xfrm>
            <a:off x="501655" y="2278839"/>
            <a:ext cx="5109000" cy="914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1" lang="hu-HU" sz="2800" u="none" cap="none" strike="noStrike">
                <a:solidFill>
                  <a:schemeClr val="lt1"/>
                </a:solidFill>
                <a:latin typeface="Rockwell"/>
                <a:ea typeface="Rockwell"/>
                <a:cs typeface="Rockwell"/>
                <a:sym typeface="Rockwell"/>
              </a:rPr>
              <a:t>Ami nélkül nem lenne frontend</a:t>
            </a:r>
            <a:endParaRPr sz="1000"/>
          </a:p>
          <a:p>
            <a:pPr indent="0" lvl="0" marL="0" marR="0" rtl="0" algn="ctr">
              <a:spcBef>
                <a:spcPts val="0"/>
              </a:spcBef>
              <a:spcAft>
                <a:spcPts val="0"/>
              </a:spcAft>
              <a:buNone/>
            </a:pPr>
            <a:r>
              <a:rPr b="0" i="1" lang="hu-HU" sz="2000" u="none" cap="none" strike="noStrike">
                <a:solidFill>
                  <a:schemeClr val="lt1"/>
                </a:solidFill>
                <a:latin typeface="Rockwell"/>
                <a:ea typeface="Rockwell"/>
                <a:cs typeface="Rockwell"/>
                <a:sym typeface="Rockwell"/>
              </a:rPr>
              <a:t>Backend</a:t>
            </a:r>
            <a:r>
              <a:rPr i="1" lang="hu-HU" sz="2000">
                <a:solidFill>
                  <a:schemeClr val="lt1"/>
                </a:solidFill>
                <a:latin typeface="Rockwell"/>
                <a:ea typeface="Rockwell"/>
                <a:cs typeface="Rockwell"/>
                <a:sym typeface="Rockwell"/>
              </a:rPr>
              <a:t> felelős</a:t>
            </a:r>
            <a:r>
              <a:rPr b="0" i="1" lang="hu-HU" sz="2000" u="none" cap="none" strike="noStrike">
                <a:solidFill>
                  <a:schemeClr val="lt1"/>
                </a:solidFill>
                <a:latin typeface="Rockwell"/>
                <a:ea typeface="Rockwell"/>
                <a:cs typeface="Rockwell"/>
                <a:sym typeface="Rockwell"/>
              </a:rPr>
              <a:t>: Hidasi </a:t>
            </a:r>
            <a:r>
              <a:rPr i="1" lang="hu-HU" sz="2000">
                <a:solidFill>
                  <a:schemeClr val="lt1"/>
                </a:solidFill>
                <a:latin typeface="Rockwell"/>
                <a:ea typeface="Rockwell"/>
                <a:cs typeface="Rockwell"/>
                <a:sym typeface="Rockwell"/>
              </a:rPr>
              <a:t>Zalán</a:t>
            </a:r>
            <a:endParaRPr b="0" i="1" sz="1800" u="none" cap="none" strike="noStrike">
              <a:solidFill>
                <a:schemeClr val="lt1"/>
              </a:solidFill>
              <a:latin typeface="Rockwell"/>
              <a:ea typeface="Rockwell"/>
              <a:cs typeface="Rockwell"/>
              <a:sym typeface="Rockwe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téma">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é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2024-04-13T17:56:56Z</dcterms:created>
  <dc:creator>Bálint Hejner</dc:creator>
</cp:coreProperties>
</file>